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35"/>
  </p:notesMasterIdLst>
  <p:sldIdLst>
    <p:sldId id="381" r:id="rId2"/>
    <p:sldId id="383" r:id="rId3"/>
    <p:sldId id="359" r:id="rId4"/>
    <p:sldId id="363" r:id="rId5"/>
    <p:sldId id="378" r:id="rId6"/>
    <p:sldId id="364" r:id="rId7"/>
    <p:sldId id="380" r:id="rId8"/>
    <p:sldId id="365" r:id="rId9"/>
    <p:sldId id="366" r:id="rId10"/>
    <p:sldId id="367" r:id="rId11"/>
    <p:sldId id="368" r:id="rId12"/>
    <p:sldId id="369" r:id="rId13"/>
    <p:sldId id="384" r:id="rId14"/>
    <p:sldId id="370" r:id="rId15"/>
    <p:sldId id="385" r:id="rId16"/>
    <p:sldId id="371" r:id="rId17"/>
    <p:sldId id="372" r:id="rId18"/>
    <p:sldId id="398" r:id="rId19"/>
    <p:sldId id="386" r:id="rId20"/>
    <p:sldId id="387" r:id="rId21"/>
    <p:sldId id="388" r:id="rId22"/>
    <p:sldId id="389" r:id="rId23"/>
    <p:sldId id="390" r:id="rId24"/>
    <p:sldId id="391" r:id="rId25"/>
    <p:sldId id="392" r:id="rId26"/>
    <p:sldId id="393" r:id="rId27"/>
    <p:sldId id="394" r:id="rId28"/>
    <p:sldId id="376" r:id="rId29"/>
    <p:sldId id="377" r:id="rId30"/>
    <p:sldId id="395" r:id="rId31"/>
    <p:sldId id="396" r:id="rId32"/>
    <p:sldId id="397" r:id="rId33"/>
    <p:sldId id="362"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CC"/>
    <a:srgbClr val="CC99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3166" autoAdjust="0"/>
  </p:normalViewPr>
  <p:slideViewPr>
    <p:cSldViewPr>
      <p:cViewPr varScale="1">
        <p:scale>
          <a:sx n="45" d="100"/>
          <a:sy n="45" d="100"/>
        </p:scale>
        <p:origin x="156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371172-F3D2-4A4B-9BEF-D3215B49ABA9}"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CC2952DF-AC03-534F-B405-EB5CAF5DE705}">
      <dgm:prSet custT="1"/>
      <dgm:spPr/>
      <dgm:t>
        <a:bodyPr/>
        <a:lstStyle/>
        <a:p>
          <a:pPr rtl="0"/>
          <a:r>
            <a:rPr lang="en-US" sz="2300" b="1" dirty="0" smtClean="0">
              <a:solidFill>
                <a:schemeClr val="bg2">
                  <a:lumMod val="50000"/>
                </a:schemeClr>
              </a:solidFill>
            </a:rPr>
            <a:t>Confidentiality</a:t>
          </a:r>
          <a:endParaRPr lang="en-US" sz="2300" dirty="0">
            <a:solidFill>
              <a:schemeClr val="bg2">
                <a:lumMod val="50000"/>
              </a:schemeClr>
            </a:solidFill>
          </a:endParaRPr>
        </a:p>
      </dgm:t>
    </dgm:pt>
    <dgm:pt modelId="{40888F45-DB02-4E44-9784-95FA75AFD454}" type="parTrans" cxnId="{B4587728-C9A1-FA4E-82A9-D7B261438D1E}">
      <dgm:prSet/>
      <dgm:spPr/>
      <dgm:t>
        <a:bodyPr/>
        <a:lstStyle/>
        <a:p>
          <a:endParaRPr lang="en-US"/>
        </a:p>
      </dgm:t>
    </dgm:pt>
    <dgm:pt modelId="{9EB32828-026E-2046-BFE2-239970B8AE6B}" type="sibTrans" cxnId="{B4587728-C9A1-FA4E-82A9-D7B261438D1E}">
      <dgm:prSet/>
      <dgm:spPr/>
      <dgm:t>
        <a:bodyPr/>
        <a:lstStyle/>
        <a:p>
          <a:endParaRPr lang="en-US"/>
        </a:p>
      </dgm:t>
    </dgm:pt>
    <dgm:pt modelId="{09385EB0-9460-1347-8FDD-55234D987950}">
      <dgm:prSet/>
      <dgm:spPr/>
      <dgm:t>
        <a:bodyPr/>
        <a:lstStyle/>
        <a:p>
          <a:pPr rtl="0"/>
          <a:r>
            <a:rPr lang="en-US" b="1" dirty="0" smtClean="0"/>
            <a:t>preserving authorized restrictions on information access and disclosure, including means for protecting personal privacy and proprietary information</a:t>
          </a:r>
          <a:endParaRPr lang="en-US" dirty="0"/>
        </a:p>
      </dgm:t>
    </dgm:pt>
    <dgm:pt modelId="{F26493AF-F02E-8446-A9F1-A3B7F982E61B}" type="parTrans" cxnId="{7E42F8D5-6F18-5749-8B3D-A47D284552A5}">
      <dgm:prSet/>
      <dgm:spPr/>
      <dgm:t>
        <a:bodyPr/>
        <a:lstStyle/>
        <a:p>
          <a:endParaRPr lang="en-US"/>
        </a:p>
      </dgm:t>
    </dgm:pt>
    <dgm:pt modelId="{EEE25363-96A6-D04E-87EE-E3BEB479E232}" type="sibTrans" cxnId="{7E42F8D5-6F18-5749-8B3D-A47D284552A5}">
      <dgm:prSet/>
      <dgm:spPr/>
      <dgm:t>
        <a:bodyPr/>
        <a:lstStyle/>
        <a:p>
          <a:endParaRPr lang="en-US"/>
        </a:p>
      </dgm:t>
    </dgm:pt>
    <dgm:pt modelId="{40063ED1-409C-FC44-A2F5-9C91C751F2EE}">
      <dgm:prSet custT="1"/>
      <dgm:spPr/>
      <dgm:t>
        <a:bodyPr/>
        <a:lstStyle/>
        <a:p>
          <a:pPr rtl="0"/>
          <a:r>
            <a:rPr lang="en-US" sz="2400" b="1" dirty="0" smtClean="0">
              <a:solidFill>
                <a:schemeClr val="bg2">
                  <a:lumMod val="50000"/>
                </a:schemeClr>
              </a:solidFill>
            </a:rPr>
            <a:t>Integrity</a:t>
          </a:r>
          <a:endParaRPr lang="en-US" sz="2400" dirty="0">
            <a:solidFill>
              <a:schemeClr val="bg2">
                <a:lumMod val="50000"/>
              </a:schemeClr>
            </a:solidFill>
          </a:endParaRPr>
        </a:p>
      </dgm:t>
    </dgm:pt>
    <dgm:pt modelId="{63E50B16-A73A-4849-8B35-5EA33FEA9FF4}" type="parTrans" cxnId="{69B92DBC-A1A9-C44F-A377-1EE237E81319}">
      <dgm:prSet/>
      <dgm:spPr/>
      <dgm:t>
        <a:bodyPr/>
        <a:lstStyle/>
        <a:p>
          <a:endParaRPr lang="en-US"/>
        </a:p>
      </dgm:t>
    </dgm:pt>
    <dgm:pt modelId="{ABE2992F-EC88-5142-A882-07293919F130}" type="sibTrans" cxnId="{69B92DBC-A1A9-C44F-A377-1EE237E81319}">
      <dgm:prSet/>
      <dgm:spPr/>
      <dgm:t>
        <a:bodyPr/>
        <a:lstStyle/>
        <a:p>
          <a:endParaRPr lang="en-US"/>
        </a:p>
      </dgm:t>
    </dgm:pt>
    <dgm:pt modelId="{5978D22D-D756-1D49-B818-48A1EE68D56D}">
      <dgm:prSet/>
      <dgm:spPr/>
      <dgm:t>
        <a:bodyPr/>
        <a:lstStyle/>
        <a:p>
          <a:pPr rtl="0"/>
          <a:r>
            <a:rPr lang="en-US" b="1" dirty="0" smtClean="0"/>
            <a:t>guarding against improper information modification or destruction, including ensuring information nonrepudiation and authenticity</a:t>
          </a:r>
          <a:endParaRPr lang="en-US" dirty="0"/>
        </a:p>
      </dgm:t>
    </dgm:pt>
    <dgm:pt modelId="{D2589990-8548-C94F-98F7-890448CBA79D}" type="parTrans" cxnId="{6FDC73AF-FBF6-2548-ABBB-22743AD94915}">
      <dgm:prSet/>
      <dgm:spPr/>
      <dgm:t>
        <a:bodyPr/>
        <a:lstStyle/>
        <a:p>
          <a:endParaRPr lang="en-US"/>
        </a:p>
      </dgm:t>
    </dgm:pt>
    <dgm:pt modelId="{474EE7B6-01C7-E643-BAED-BED2D46F783F}" type="sibTrans" cxnId="{6FDC73AF-FBF6-2548-ABBB-22743AD94915}">
      <dgm:prSet/>
      <dgm:spPr/>
      <dgm:t>
        <a:bodyPr/>
        <a:lstStyle/>
        <a:p>
          <a:endParaRPr lang="en-US"/>
        </a:p>
      </dgm:t>
    </dgm:pt>
    <dgm:pt modelId="{EADF74B9-168E-944C-B968-82B720F1C125}">
      <dgm:prSet custT="1"/>
      <dgm:spPr/>
      <dgm:t>
        <a:bodyPr/>
        <a:lstStyle/>
        <a:p>
          <a:pPr rtl="0"/>
          <a:r>
            <a:rPr lang="en-US" sz="2400" b="1" dirty="0" smtClean="0">
              <a:solidFill>
                <a:schemeClr val="bg2">
                  <a:lumMod val="50000"/>
                </a:schemeClr>
              </a:solidFill>
            </a:rPr>
            <a:t>Availability</a:t>
          </a:r>
          <a:endParaRPr lang="en-US" sz="2400" dirty="0">
            <a:solidFill>
              <a:schemeClr val="bg2">
                <a:lumMod val="50000"/>
              </a:schemeClr>
            </a:solidFill>
          </a:endParaRPr>
        </a:p>
      </dgm:t>
    </dgm:pt>
    <dgm:pt modelId="{F74FE56B-E426-A745-85F1-83912FDA8101}" type="parTrans" cxnId="{D4CB0DBA-23FB-B447-B9A7-94713C18E119}">
      <dgm:prSet/>
      <dgm:spPr/>
      <dgm:t>
        <a:bodyPr/>
        <a:lstStyle/>
        <a:p>
          <a:endParaRPr lang="en-US"/>
        </a:p>
      </dgm:t>
    </dgm:pt>
    <dgm:pt modelId="{72BFDC2A-6676-644B-B953-978D0B972DF9}" type="sibTrans" cxnId="{D4CB0DBA-23FB-B447-B9A7-94713C18E119}">
      <dgm:prSet/>
      <dgm:spPr/>
      <dgm:t>
        <a:bodyPr/>
        <a:lstStyle/>
        <a:p>
          <a:endParaRPr lang="en-US"/>
        </a:p>
      </dgm:t>
    </dgm:pt>
    <dgm:pt modelId="{6B57FDDA-8F0C-8B42-BABC-39C99BE7864F}">
      <dgm:prSet/>
      <dgm:spPr/>
      <dgm:t>
        <a:bodyPr/>
        <a:lstStyle/>
        <a:p>
          <a:pPr rtl="0"/>
          <a:r>
            <a:rPr lang="en-US" b="1" dirty="0" smtClean="0"/>
            <a:t>ensuring timely and reliable access to and use of information</a:t>
          </a:r>
          <a:endParaRPr lang="en-US" b="1" dirty="0"/>
        </a:p>
      </dgm:t>
    </dgm:pt>
    <dgm:pt modelId="{B257E21D-7B0C-6A48-8CE5-DCA7C0C78347}" type="parTrans" cxnId="{43EDDF10-11C3-9542-93EF-D6E1EDFCB4D6}">
      <dgm:prSet/>
      <dgm:spPr/>
      <dgm:t>
        <a:bodyPr/>
        <a:lstStyle/>
        <a:p>
          <a:endParaRPr lang="en-US"/>
        </a:p>
      </dgm:t>
    </dgm:pt>
    <dgm:pt modelId="{D23D747C-9A87-3F48-B657-3DDC226BD5F6}" type="sibTrans" cxnId="{43EDDF10-11C3-9542-93EF-D6E1EDFCB4D6}">
      <dgm:prSet/>
      <dgm:spPr/>
      <dgm:t>
        <a:bodyPr/>
        <a:lstStyle/>
        <a:p>
          <a:endParaRPr lang="en-US"/>
        </a:p>
      </dgm:t>
    </dgm:pt>
    <dgm:pt modelId="{4FE5D1E9-ED82-0F45-86A4-7E3F6D691E65}" type="pres">
      <dgm:prSet presAssocID="{3C371172-F3D2-4A4B-9BEF-D3215B49ABA9}" presName="Name0" presStyleCnt="0">
        <dgm:presLayoutVars>
          <dgm:dir/>
          <dgm:animLvl val="lvl"/>
          <dgm:resizeHandles val="exact"/>
        </dgm:presLayoutVars>
      </dgm:prSet>
      <dgm:spPr/>
      <dgm:t>
        <a:bodyPr/>
        <a:lstStyle/>
        <a:p>
          <a:endParaRPr lang="en-US"/>
        </a:p>
      </dgm:t>
    </dgm:pt>
    <dgm:pt modelId="{E3E77CF0-4539-1549-8A27-6B602C871039}" type="pres">
      <dgm:prSet presAssocID="{CC2952DF-AC03-534F-B405-EB5CAF5DE705}" presName="composite" presStyleCnt="0"/>
      <dgm:spPr/>
    </dgm:pt>
    <dgm:pt modelId="{2669473D-5311-9F43-858A-DA4F11AAF30A}" type="pres">
      <dgm:prSet presAssocID="{CC2952DF-AC03-534F-B405-EB5CAF5DE705}" presName="parTx" presStyleLbl="node1" presStyleIdx="0" presStyleCnt="3" custScaleX="111077">
        <dgm:presLayoutVars>
          <dgm:chMax val="0"/>
          <dgm:chPref val="0"/>
          <dgm:bulletEnabled val="1"/>
        </dgm:presLayoutVars>
      </dgm:prSet>
      <dgm:spPr/>
      <dgm:t>
        <a:bodyPr/>
        <a:lstStyle/>
        <a:p>
          <a:endParaRPr lang="en-US"/>
        </a:p>
      </dgm:t>
    </dgm:pt>
    <dgm:pt modelId="{C5173CA9-CAEE-B642-8B8F-CD4B816E3BFB}" type="pres">
      <dgm:prSet presAssocID="{CC2952DF-AC03-534F-B405-EB5CAF5DE705}" presName="desTx" presStyleLbl="revTx" presStyleIdx="0" presStyleCnt="3">
        <dgm:presLayoutVars>
          <dgm:bulletEnabled val="1"/>
        </dgm:presLayoutVars>
      </dgm:prSet>
      <dgm:spPr/>
      <dgm:t>
        <a:bodyPr/>
        <a:lstStyle/>
        <a:p>
          <a:endParaRPr lang="en-US"/>
        </a:p>
      </dgm:t>
    </dgm:pt>
    <dgm:pt modelId="{8D6DA9DC-68B9-3346-8820-35A9B4A9FB2F}" type="pres">
      <dgm:prSet presAssocID="{9EB32828-026E-2046-BFE2-239970B8AE6B}" presName="space" presStyleCnt="0"/>
      <dgm:spPr/>
    </dgm:pt>
    <dgm:pt modelId="{6EDEFE10-E2C8-1448-8A31-9FAB252E7F00}" type="pres">
      <dgm:prSet presAssocID="{40063ED1-409C-FC44-A2F5-9C91C751F2EE}" presName="composite" presStyleCnt="0"/>
      <dgm:spPr/>
    </dgm:pt>
    <dgm:pt modelId="{EC783FE8-0006-004E-9EC5-CCA2F7583147}" type="pres">
      <dgm:prSet presAssocID="{40063ED1-409C-FC44-A2F5-9C91C751F2EE}" presName="parTx" presStyleLbl="node1" presStyleIdx="1" presStyleCnt="3">
        <dgm:presLayoutVars>
          <dgm:chMax val="0"/>
          <dgm:chPref val="0"/>
          <dgm:bulletEnabled val="1"/>
        </dgm:presLayoutVars>
      </dgm:prSet>
      <dgm:spPr/>
      <dgm:t>
        <a:bodyPr/>
        <a:lstStyle/>
        <a:p>
          <a:endParaRPr lang="en-US"/>
        </a:p>
      </dgm:t>
    </dgm:pt>
    <dgm:pt modelId="{92F85E19-9F62-2146-BBFE-59F35C65EE0E}" type="pres">
      <dgm:prSet presAssocID="{40063ED1-409C-FC44-A2F5-9C91C751F2EE}" presName="desTx" presStyleLbl="revTx" presStyleIdx="1" presStyleCnt="3">
        <dgm:presLayoutVars>
          <dgm:bulletEnabled val="1"/>
        </dgm:presLayoutVars>
      </dgm:prSet>
      <dgm:spPr/>
      <dgm:t>
        <a:bodyPr/>
        <a:lstStyle/>
        <a:p>
          <a:endParaRPr lang="en-US"/>
        </a:p>
      </dgm:t>
    </dgm:pt>
    <dgm:pt modelId="{3955E22D-6180-2644-BF8C-CF6687C98768}" type="pres">
      <dgm:prSet presAssocID="{ABE2992F-EC88-5142-A882-07293919F130}" presName="space" presStyleCnt="0"/>
      <dgm:spPr/>
    </dgm:pt>
    <dgm:pt modelId="{08E3F871-3101-EE48-8D9C-C734641FA3CF}" type="pres">
      <dgm:prSet presAssocID="{EADF74B9-168E-944C-B968-82B720F1C125}" presName="composite" presStyleCnt="0"/>
      <dgm:spPr/>
    </dgm:pt>
    <dgm:pt modelId="{FAB70A0B-6355-A049-80C7-D281E9662899}" type="pres">
      <dgm:prSet presAssocID="{EADF74B9-168E-944C-B968-82B720F1C125}" presName="parTx" presStyleLbl="node1" presStyleIdx="2" presStyleCnt="3">
        <dgm:presLayoutVars>
          <dgm:chMax val="0"/>
          <dgm:chPref val="0"/>
          <dgm:bulletEnabled val="1"/>
        </dgm:presLayoutVars>
      </dgm:prSet>
      <dgm:spPr/>
      <dgm:t>
        <a:bodyPr/>
        <a:lstStyle/>
        <a:p>
          <a:endParaRPr lang="en-US"/>
        </a:p>
      </dgm:t>
    </dgm:pt>
    <dgm:pt modelId="{2A12BD47-4BDB-3343-9554-B0171B10A11F}" type="pres">
      <dgm:prSet presAssocID="{EADF74B9-168E-944C-B968-82B720F1C125}" presName="desTx" presStyleLbl="revTx" presStyleIdx="2" presStyleCnt="3">
        <dgm:presLayoutVars>
          <dgm:bulletEnabled val="1"/>
        </dgm:presLayoutVars>
      </dgm:prSet>
      <dgm:spPr/>
      <dgm:t>
        <a:bodyPr/>
        <a:lstStyle/>
        <a:p>
          <a:endParaRPr lang="en-US"/>
        </a:p>
      </dgm:t>
    </dgm:pt>
  </dgm:ptLst>
  <dgm:cxnLst>
    <dgm:cxn modelId="{3F9CE1E7-332D-CC4B-84C5-BFF44CC9C6DD}" type="presOf" srcId="{3C371172-F3D2-4A4B-9BEF-D3215B49ABA9}" destId="{4FE5D1E9-ED82-0F45-86A4-7E3F6D691E65}" srcOrd="0" destOrd="0" presId="urn:microsoft.com/office/officeart/2005/8/layout/chevron1"/>
    <dgm:cxn modelId="{4D09D848-8C4A-4B41-9CBF-C5D776ECFC0F}" type="presOf" srcId="{EADF74B9-168E-944C-B968-82B720F1C125}" destId="{FAB70A0B-6355-A049-80C7-D281E9662899}" srcOrd="0" destOrd="0" presId="urn:microsoft.com/office/officeart/2005/8/layout/chevron1"/>
    <dgm:cxn modelId="{7E42F8D5-6F18-5749-8B3D-A47D284552A5}" srcId="{CC2952DF-AC03-534F-B405-EB5CAF5DE705}" destId="{09385EB0-9460-1347-8FDD-55234D987950}" srcOrd="0" destOrd="0" parTransId="{F26493AF-F02E-8446-A9F1-A3B7F982E61B}" sibTransId="{EEE25363-96A6-D04E-87EE-E3BEB479E232}"/>
    <dgm:cxn modelId="{639C11DB-CB03-5148-8BFA-8D382B8EB482}" type="presOf" srcId="{09385EB0-9460-1347-8FDD-55234D987950}" destId="{C5173CA9-CAEE-B642-8B8F-CD4B816E3BFB}" srcOrd="0" destOrd="0" presId="urn:microsoft.com/office/officeart/2005/8/layout/chevron1"/>
    <dgm:cxn modelId="{D4CB0DBA-23FB-B447-B9A7-94713C18E119}" srcId="{3C371172-F3D2-4A4B-9BEF-D3215B49ABA9}" destId="{EADF74B9-168E-944C-B968-82B720F1C125}" srcOrd="2" destOrd="0" parTransId="{F74FE56B-E426-A745-85F1-83912FDA8101}" sibTransId="{72BFDC2A-6676-644B-B953-978D0B972DF9}"/>
    <dgm:cxn modelId="{6FDC73AF-FBF6-2548-ABBB-22743AD94915}" srcId="{40063ED1-409C-FC44-A2F5-9C91C751F2EE}" destId="{5978D22D-D756-1D49-B818-48A1EE68D56D}" srcOrd="0" destOrd="0" parTransId="{D2589990-8548-C94F-98F7-890448CBA79D}" sibTransId="{474EE7B6-01C7-E643-BAED-BED2D46F783F}"/>
    <dgm:cxn modelId="{CA82DA86-47BB-D449-8178-DDF24B140840}" type="presOf" srcId="{40063ED1-409C-FC44-A2F5-9C91C751F2EE}" destId="{EC783FE8-0006-004E-9EC5-CCA2F7583147}" srcOrd="0" destOrd="0" presId="urn:microsoft.com/office/officeart/2005/8/layout/chevron1"/>
    <dgm:cxn modelId="{22532881-9504-FB4C-BA35-58C71CD26479}" type="presOf" srcId="{CC2952DF-AC03-534F-B405-EB5CAF5DE705}" destId="{2669473D-5311-9F43-858A-DA4F11AAF30A}" srcOrd="0" destOrd="0" presId="urn:microsoft.com/office/officeart/2005/8/layout/chevron1"/>
    <dgm:cxn modelId="{43EDDF10-11C3-9542-93EF-D6E1EDFCB4D6}" srcId="{EADF74B9-168E-944C-B968-82B720F1C125}" destId="{6B57FDDA-8F0C-8B42-BABC-39C99BE7864F}" srcOrd="0" destOrd="0" parTransId="{B257E21D-7B0C-6A48-8CE5-DCA7C0C78347}" sibTransId="{D23D747C-9A87-3F48-B657-3DDC226BD5F6}"/>
    <dgm:cxn modelId="{69B92DBC-A1A9-C44F-A377-1EE237E81319}" srcId="{3C371172-F3D2-4A4B-9BEF-D3215B49ABA9}" destId="{40063ED1-409C-FC44-A2F5-9C91C751F2EE}" srcOrd="1" destOrd="0" parTransId="{63E50B16-A73A-4849-8B35-5EA33FEA9FF4}" sibTransId="{ABE2992F-EC88-5142-A882-07293919F130}"/>
    <dgm:cxn modelId="{B4587728-C9A1-FA4E-82A9-D7B261438D1E}" srcId="{3C371172-F3D2-4A4B-9BEF-D3215B49ABA9}" destId="{CC2952DF-AC03-534F-B405-EB5CAF5DE705}" srcOrd="0" destOrd="0" parTransId="{40888F45-DB02-4E44-9784-95FA75AFD454}" sibTransId="{9EB32828-026E-2046-BFE2-239970B8AE6B}"/>
    <dgm:cxn modelId="{4A7DCD0D-2283-E846-8C58-44C334E8AE5B}" type="presOf" srcId="{5978D22D-D756-1D49-B818-48A1EE68D56D}" destId="{92F85E19-9F62-2146-BBFE-59F35C65EE0E}" srcOrd="0" destOrd="0" presId="urn:microsoft.com/office/officeart/2005/8/layout/chevron1"/>
    <dgm:cxn modelId="{9FB9145D-8A59-724B-9FFD-3FC20702C844}" type="presOf" srcId="{6B57FDDA-8F0C-8B42-BABC-39C99BE7864F}" destId="{2A12BD47-4BDB-3343-9554-B0171B10A11F}" srcOrd="0" destOrd="0" presId="urn:microsoft.com/office/officeart/2005/8/layout/chevron1"/>
    <dgm:cxn modelId="{5EFE181E-621D-C34D-A4C9-EB4D70BAC9A6}" type="presParOf" srcId="{4FE5D1E9-ED82-0F45-86A4-7E3F6D691E65}" destId="{E3E77CF0-4539-1549-8A27-6B602C871039}" srcOrd="0" destOrd="0" presId="urn:microsoft.com/office/officeart/2005/8/layout/chevron1"/>
    <dgm:cxn modelId="{8FAE5F01-6FB4-4648-B930-80680B3C4AC7}" type="presParOf" srcId="{E3E77CF0-4539-1549-8A27-6B602C871039}" destId="{2669473D-5311-9F43-858A-DA4F11AAF30A}" srcOrd="0" destOrd="0" presId="urn:microsoft.com/office/officeart/2005/8/layout/chevron1"/>
    <dgm:cxn modelId="{0E825875-C344-2246-82F7-C020EACB7309}" type="presParOf" srcId="{E3E77CF0-4539-1549-8A27-6B602C871039}" destId="{C5173CA9-CAEE-B642-8B8F-CD4B816E3BFB}" srcOrd="1" destOrd="0" presId="urn:microsoft.com/office/officeart/2005/8/layout/chevron1"/>
    <dgm:cxn modelId="{CE21CB00-59B1-A241-B049-F10E26C951D5}" type="presParOf" srcId="{4FE5D1E9-ED82-0F45-86A4-7E3F6D691E65}" destId="{8D6DA9DC-68B9-3346-8820-35A9B4A9FB2F}" srcOrd="1" destOrd="0" presId="urn:microsoft.com/office/officeart/2005/8/layout/chevron1"/>
    <dgm:cxn modelId="{82E98A38-5084-5A44-9502-F808297D340A}" type="presParOf" srcId="{4FE5D1E9-ED82-0F45-86A4-7E3F6D691E65}" destId="{6EDEFE10-E2C8-1448-8A31-9FAB252E7F00}" srcOrd="2" destOrd="0" presId="urn:microsoft.com/office/officeart/2005/8/layout/chevron1"/>
    <dgm:cxn modelId="{DCB521BD-A995-3C4F-BF4B-312A17D00B97}" type="presParOf" srcId="{6EDEFE10-E2C8-1448-8A31-9FAB252E7F00}" destId="{EC783FE8-0006-004E-9EC5-CCA2F7583147}" srcOrd="0" destOrd="0" presId="urn:microsoft.com/office/officeart/2005/8/layout/chevron1"/>
    <dgm:cxn modelId="{1991EE75-9E7E-8043-AE1C-ECAD56CE1D57}" type="presParOf" srcId="{6EDEFE10-E2C8-1448-8A31-9FAB252E7F00}" destId="{92F85E19-9F62-2146-BBFE-59F35C65EE0E}" srcOrd="1" destOrd="0" presId="urn:microsoft.com/office/officeart/2005/8/layout/chevron1"/>
    <dgm:cxn modelId="{9D886389-57D0-9345-9CC5-9323B1229E59}" type="presParOf" srcId="{4FE5D1E9-ED82-0F45-86A4-7E3F6D691E65}" destId="{3955E22D-6180-2644-BF8C-CF6687C98768}" srcOrd="3" destOrd="0" presId="urn:microsoft.com/office/officeart/2005/8/layout/chevron1"/>
    <dgm:cxn modelId="{5EA5695A-F978-854F-B296-35219879578E}" type="presParOf" srcId="{4FE5D1E9-ED82-0F45-86A4-7E3F6D691E65}" destId="{08E3F871-3101-EE48-8D9C-C734641FA3CF}" srcOrd="4" destOrd="0" presId="urn:microsoft.com/office/officeart/2005/8/layout/chevron1"/>
    <dgm:cxn modelId="{7A500F83-B66C-864E-802A-644EA1141221}" type="presParOf" srcId="{08E3F871-3101-EE48-8D9C-C734641FA3CF}" destId="{FAB70A0B-6355-A049-80C7-D281E9662899}" srcOrd="0" destOrd="0" presId="urn:microsoft.com/office/officeart/2005/8/layout/chevron1"/>
    <dgm:cxn modelId="{3B6BDA6A-930D-BD4F-908B-EB99AD16033F}" type="presParOf" srcId="{08E3F871-3101-EE48-8D9C-C734641FA3CF}" destId="{2A12BD47-4BDB-3343-9554-B0171B10A11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C27B66-85C3-FE47-8D25-064322B09694}"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B3DDA714-85F4-C440-A494-21D2C202C4E0}">
      <dgm:prSet/>
      <dgm:spPr/>
      <dgm:t>
        <a:bodyPr/>
        <a:lstStyle/>
        <a:p>
          <a:pPr rtl="0"/>
          <a:r>
            <a:rPr lang="en-US" b="1" dirty="0" smtClean="0"/>
            <a:t>means used to deal with security attacks</a:t>
          </a:r>
          <a:endParaRPr lang="en-US" dirty="0"/>
        </a:p>
      </dgm:t>
    </dgm:pt>
    <dgm:pt modelId="{7A3CF0DD-68AC-1E41-A62B-38A53FEC9878}" type="parTrans" cxnId="{974378CE-3189-4F4E-840E-9FB62D9CE438}">
      <dgm:prSet/>
      <dgm:spPr/>
      <dgm:t>
        <a:bodyPr/>
        <a:lstStyle/>
        <a:p>
          <a:endParaRPr lang="en-US"/>
        </a:p>
      </dgm:t>
    </dgm:pt>
    <dgm:pt modelId="{D4E3F297-86A2-F648-B63E-D29F3D88D2EB}" type="sibTrans" cxnId="{974378CE-3189-4F4E-840E-9FB62D9CE438}">
      <dgm:prSet/>
      <dgm:spPr/>
      <dgm:t>
        <a:bodyPr/>
        <a:lstStyle/>
        <a:p>
          <a:endParaRPr lang="en-US"/>
        </a:p>
      </dgm:t>
    </dgm:pt>
    <dgm:pt modelId="{A336DF4E-C703-7E44-9B7D-2B36305C39E9}">
      <dgm:prSet/>
      <dgm:spPr/>
      <dgm:t>
        <a:bodyPr/>
        <a:lstStyle/>
        <a:p>
          <a:pPr rtl="0"/>
          <a:r>
            <a:rPr lang="en-US" b="1" dirty="0" smtClean="0"/>
            <a:t>prevent</a:t>
          </a:r>
          <a:endParaRPr lang="en-US" dirty="0"/>
        </a:p>
      </dgm:t>
    </dgm:pt>
    <dgm:pt modelId="{4C22A259-72A2-D84A-A9D5-E03D58780F07}" type="parTrans" cxnId="{CDE58C80-BCAE-AB48-97C5-2B92E6BAD3AB}">
      <dgm:prSet/>
      <dgm:spPr/>
      <dgm:t>
        <a:bodyPr/>
        <a:lstStyle/>
        <a:p>
          <a:endParaRPr lang="en-US"/>
        </a:p>
      </dgm:t>
    </dgm:pt>
    <dgm:pt modelId="{5251D487-4D60-8449-858B-2AF763DEF873}" type="sibTrans" cxnId="{CDE58C80-BCAE-AB48-97C5-2B92E6BAD3AB}">
      <dgm:prSet/>
      <dgm:spPr/>
      <dgm:t>
        <a:bodyPr/>
        <a:lstStyle/>
        <a:p>
          <a:endParaRPr lang="en-US"/>
        </a:p>
      </dgm:t>
    </dgm:pt>
    <dgm:pt modelId="{4924E0E7-2A73-5D45-8773-8AAD9100ADF7}">
      <dgm:prSet/>
      <dgm:spPr/>
      <dgm:t>
        <a:bodyPr/>
        <a:lstStyle/>
        <a:p>
          <a:pPr rtl="0"/>
          <a:r>
            <a:rPr lang="en-US" b="1" dirty="0" smtClean="0"/>
            <a:t>detect</a:t>
          </a:r>
          <a:endParaRPr lang="en-US" dirty="0"/>
        </a:p>
      </dgm:t>
    </dgm:pt>
    <dgm:pt modelId="{55BDE9C4-8D12-0845-B2A1-6C416011F409}" type="parTrans" cxnId="{8C4AFAB5-71F4-7041-947B-EB5F4EABC601}">
      <dgm:prSet/>
      <dgm:spPr/>
      <dgm:t>
        <a:bodyPr/>
        <a:lstStyle/>
        <a:p>
          <a:endParaRPr lang="en-US"/>
        </a:p>
      </dgm:t>
    </dgm:pt>
    <dgm:pt modelId="{29700473-0525-6E4A-B07A-23DB6023B509}" type="sibTrans" cxnId="{8C4AFAB5-71F4-7041-947B-EB5F4EABC601}">
      <dgm:prSet/>
      <dgm:spPr/>
      <dgm:t>
        <a:bodyPr/>
        <a:lstStyle/>
        <a:p>
          <a:endParaRPr lang="en-US"/>
        </a:p>
      </dgm:t>
    </dgm:pt>
    <dgm:pt modelId="{B79A36A7-1CFF-984B-ADFF-C7F510B1A2B5}">
      <dgm:prSet/>
      <dgm:spPr/>
      <dgm:t>
        <a:bodyPr/>
        <a:lstStyle/>
        <a:p>
          <a:pPr rtl="0"/>
          <a:r>
            <a:rPr lang="en-US" b="1" dirty="0" smtClean="0"/>
            <a:t>recover</a:t>
          </a:r>
          <a:endParaRPr lang="en-US" dirty="0"/>
        </a:p>
      </dgm:t>
    </dgm:pt>
    <dgm:pt modelId="{42A12673-BC30-3547-946E-291E2EB60BFB}" type="parTrans" cxnId="{9926DD3E-81FC-A745-AF5D-898A50F82C32}">
      <dgm:prSet/>
      <dgm:spPr/>
      <dgm:t>
        <a:bodyPr/>
        <a:lstStyle/>
        <a:p>
          <a:endParaRPr lang="en-US"/>
        </a:p>
      </dgm:t>
    </dgm:pt>
    <dgm:pt modelId="{4881D328-2989-FF4F-BEAD-9AF35C32EE99}" type="sibTrans" cxnId="{9926DD3E-81FC-A745-AF5D-898A50F82C32}">
      <dgm:prSet/>
      <dgm:spPr/>
      <dgm:t>
        <a:bodyPr/>
        <a:lstStyle/>
        <a:p>
          <a:endParaRPr lang="en-US"/>
        </a:p>
      </dgm:t>
    </dgm:pt>
    <dgm:pt modelId="{9856FC2F-703A-8B4E-851A-5BF13EEF975C}">
      <dgm:prSet/>
      <dgm:spPr/>
      <dgm:t>
        <a:bodyPr/>
        <a:lstStyle/>
        <a:p>
          <a:pPr rtl="0"/>
          <a:r>
            <a:rPr lang="en-US" b="1" dirty="0" smtClean="0"/>
            <a:t>may introduce new vulnerabilities</a:t>
          </a:r>
          <a:endParaRPr lang="en-US" b="1" dirty="0"/>
        </a:p>
      </dgm:t>
    </dgm:pt>
    <dgm:pt modelId="{FCF1A9B3-FF76-2B4D-9A7A-080BA326FF63}" type="parTrans" cxnId="{0A2F6957-DA57-E84D-9614-352C3DCE41E8}">
      <dgm:prSet/>
      <dgm:spPr/>
      <dgm:t>
        <a:bodyPr/>
        <a:lstStyle/>
        <a:p>
          <a:endParaRPr lang="en-US"/>
        </a:p>
      </dgm:t>
    </dgm:pt>
    <dgm:pt modelId="{83CB9680-A6BB-F340-B5ED-1B379988E724}" type="sibTrans" cxnId="{0A2F6957-DA57-E84D-9614-352C3DCE41E8}">
      <dgm:prSet/>
      <dgm:spPr/>
      <dgm:t>
        <a:bodyPr/>
        <a:lstStyle/>
        <a:p>
          <a:endParaRPr lang="en-US"/>
        </a:p>
      </dgm:t>
    </dgm:pt>
    <dgm:pt modelId="{6C42D2F8-47A0-8941-9F6F-F92D489C5F7D}">
      <dgm:prSet/>
      <dgm:spPr/>
      <dgm:t>
        <a:bodyPr/>
        <a:lstStyle/>
        <a:p>
          <a:pPr rtl="0"/>
          <a:r>
            <a:rPr lang="en-US" b="1" dirty="0" smtClean="0"/>
            <a:t>residual vulnerabilities may remain</a:t>
          </a:r>
          <a:endParaRPr lang="en-US" dirty="0"/>
        </a:p>
      </dgm:t>
    </dgm:pt>
    <dgm:pt modelId="{DD9159D3-1EB1-194C-8115-639C98917B28}" type="parTrans" cxnId="{B367E5E9-4682-8B41-B932-04E99D576417}">
      <dgm:prSet/>
      <dgm:spPr/>
      <dgm:t>
        <a:bodyPr/>
        <a:lstStyle/>
        <a:p>
          <a:endParaRPr lang="en-US"/>
        </a:p>
      </dgm:t>
    </dgm:pt>
    <dgm:pt modelId="{91565F09-7485-AB43-97B3-9D030F5AC2E9}" type="sibTrans" cxnId="{B367E5E9-4682-8B41-B932-04E99D576417}">
      <dgm:prSet/>
      <dgm:spPr/>
      <dgm:t>
        <a:bodyPr/>
        <a:lstStyle/>
        <a:p>
          <a:endParaRPr lang="en-US"/>
        </a:p>
      </dgm:t>
    </dgm:pt>
    <dgm:pt modelId="{116C7FB4-35FB-8846-9E98-B49D50633C24}">
      <dgm:prSet/>
      <dgm:spPr/>
      <dgm:t>
        <a:bodyPr/>
        <a:lstStyle/>
        <a:p>
          <a:pPr rtl="0"/>
          <a:r>
            <a:rPr lang="en-US" b="1" dirty="0" smtClean="0"/>
            <a:t>goal is to minimize residual level of risk to the assets</a:t>
          </a:r>
          <a:endParaRPr lang="en-US" b="1" dirty="0"/>
        </a:p>
      </dgm:t>
    </dgm:pt>
    <dgm:pt modelId="{49BC4B97-2746-1148-A407-7801C7FF8918}" type="parTrans" cxnId="{FC9A0FE8-983B-2746-A001-FE034E56FBBA}">
      <dgm:prSet/>
      <dgm:spPr/>
      <dgm:t>
        <a:bodyPr/>
        <a:lstStyle/>
        <a:p>
          <a:endParaRPr lang="en-US"/>
        </a:p>
      </dgm:t>
    </dgm:pt>
    <dgm:pt modelId="{4E186EC6-CB75-054D-BA7C-ED7CC9A64BBF}" type="sibTrans" cxnId="{FC9A0FE8-983B-2746-A001-FE034E56FBBA}">
      <dgm:prSet/>
      <dgm:spPr/>
      <dgm:t>
        <a:bodyPr/>
        <a:lstStyle/>
        <a:p>
          <a:endParaRPr lang="en-US"/>
        </a:p>
      </dgm:t>
    </dgm:pt>
    <dgm:pt modelId="{D62E271D-B7F1-4E4D-9FC5-7D8B71895036}" type="pres">
      <dgm:prSet presAssocID="{DCC27B66-85C3-FE47-8D25-064322B09694}" presName="Name0" presStyleCnt="0">
        <dgm:presLayoutVars>
          <dgm:chMax val="7"/>
          <dgm:dir/>
          <dgm:animLvl val="lvl"/>
          <dgm:resizeHandles val="exact"/>
        </dgm:presLayoutVars>
      </dgm:prSet>
      <dgm:spPr/>
      <dgm:t>
        <a:bodyPr/>
        <a:lstStyle/>
        <a:p>
          <a:endParaRPr lang="en-US"/>
        </a:p>
      </dgm:t>
    </dgm:pt>
    <dgm:pt modelId="{E3AA6A37-ACF7-6342-829F-2B5DDC59D43F}" type="pres">
      <dgm:prSet presAssocID="{B3DDA714-85F4-C440-A494-21D2C202C4E0}" presName="circle1" presStyleLbl="node1" presStyleIdx="0" presStyleCnt="4"/>
      <dgm:spPr>
        <a:solidFill>
          <a:schemeClr val="accent1"/>
        </a:solidFill>
      </dgm:spPr>
      <dgm:t>
        <a:bodyPr/>
        <a:lstStyle/>
        <a:p>
          <a:endParaRPr lang="en-US"/>
        </a:p>
      </dgm:t>
    </dgm:pt>
    <dgm:pt modelId="{3A3B9218-727E-3C43-B11A-4629F30BA24B}" type="pres">
      <dgm:prSet presAssocID="{B3DDA714-85F4-C440-A494-21D2C202C4E0}" presName="space" presStyleCnt="0"/>
      <dgm:spPr/>
    </dgm:pt>
    <dgm:pt modelId="{9BF7D839-85DA-1547-AF97-C843273C7520}" type="pres">
      <dgm:prSet presAssocID="{B3DDA714-85F4-C440-A494-21D2C202C4E0}" presName="rect1" presStyleLbl="alignAcc1" presStyleIdx="0" presStyleCnt="4"/>
      <dgm:spPr/>
      <dgm:t>
        <a:bodyPr/>
        <a:lstStyle/>
        <a:p>
          <a:endParaRPr lang="en-US"/>
        </a:p>
      </dgm:t>
    </dgm:pt>
    <dgm:pt modelId="{D22753AF-98F9-5344-BC5B-E42DD1E6DC3A}" type="pres">
      <dgm:prSet presAssocID="{9856FC2F-703A-8B4E-851A-5BF13EEF975C}" presName="vertSpace2" presStyleLbl="node1" presStyleIdx="0" presStyleCnt="4"/>
      <dgm:spPr/>
    </dgm:pt>
    <dgm:pt modelId="{14887DC9-FCE7-9249-BAA5-8E1F513CA42D}" type="pres">
      <dgm:prSet presAssocID="{9856FC2F-703A-8B4E-851A-5BF13EEF975C}" presName="circle2" presStyleLbl="node1" presStyleIdx="1" presStyleCnt="4"/>
      <dgm:spPr>
        <a:solidFill>
          <a:schemeClr val="accent2"/>
        </a:solidFill>
      </dgm:spPr>
      <dgm:t>
        <a:bodyPr/>
        <a:lstStyle/>
        <a:p>
          <a:endParaRPr lang="en-US"/>
        </a:p>
      </dgm:t>
    </dgm:pt>
    <dgm:pt modelId="{7CB88EF4-CF59-AA4E-97C1-746BDB8A73A8}" type="pres">
      <dgm:prSet presAssocID="{9856FC2F-703A-8B4E-851A-5BF13EEF975C}" presName="rect2" presStyleLbl="alignAcc1" presStyleIdx="1" presStyleCnt="4"/>
      <dgm:spPr/>
      <dgm:t>
        <a:bodyPr/>
        <a:lstStyle/>
        <a:p>
          <a:endParaRPr lang="en-US"/>
        </a:p>
      </dgm:t>
    </dgm:pt>
    <dgm:pt modelId="{23094566-B623-3E4A-99D9-9CD417823AA2}" type="pres">
      <dgm:prSet presAssocID="{6C42D2F8-47A0-8941-9F6F-F92D489C5F7D}" presName="vertSpace3" presStyleLbl="node1" presStyleIdx="1" presStyleCnt="4"/>
      <dgm:spPr/>
    </dgm:pt>
    <dgm:pt modelId="{E19528DF-46F5-3D4D-B4D2-7B878B1221F9}" type="pres">
      <dgm:prSet presAssocID="{6C42D2F8-47A0-8941-9F6F-F92D489C5F7D}" presName="circle3" presStyleLbl="node1" presStyleIdx="2" presStyleCnt="4"/>
      <dgm:spPr>
        <a:solidFill>
          <a:srgbClr val="CC9900"/>
        </a:solidFill>
      </dgm:spPr>
    </dgm:pt>
    <dgm:pt modelId="{9E3AADE7-B933-F942-8F45-CFD8EF08E2A4}" type="pres">
      <dgm:prSet presAssocID="{6C42D2F8-47A0-8941-9F6F-F92D489C5F7D}" presName="rect3" presStyleLbl="alignAcc1" presStyleIdx="2" presStyleCnt="4"/>
      <dgm:spPr/>
      <dgm:t>
        <a:bodyPr/>
        <a:lstStyle/>
        <a:p>
          <a:endParaRPr lang="en-US"/>
        </a:p>
      </dgm:t>
    </dgm:pt>
    <dgm:pt modelId="{90F9232A-6E56-6840-9B0C-763558C358D1}" type="pres">
      <dgm:prSet presAssocID="{116C7FB4-35FB-8846-9E98-B49D50633C24}" presName="vertSpace4" presStyleLbl="node1" presStyleIdx="2" presStyleCnt="4"/>
      <dgm:spPr/>
    </dgm:pt>
    <dgm:pt modelId="{F2683628-8622-3A4B-BFA3-D55BEB3CC241}" type="pres">
      <dgm:prSet presAssocID="{116C7FB4-35FB-8846-9E98-B49D50633C24}" presName="circle4" presStyleLbl="node1" presStyleIdx="3" presStyleCnt="4"/>
      <dgm:spPr>
        <a:solidFill>
          <a:srgbClr val="FF6600"/>
        </a:solidFill>
      </dgm:spPr>
    </dgm:pt>
    <dgm:pt modelId="{FCED7905-6FC7-3D43-BBE4-024FDE0C6519}" type="pres">
      <dgm:prSet presAssocID="{116C7FB4-35FB-8846-9E98-B49D50633C24}" presName="rect4" presStyleLbl="alignAcc1" presStyleIdx="3" presStyleCnt="4"/>
      <dgm:spPr/>
      <dgm:t>
        <a:bodyPr/>
        <a:lstStyle/>
        <a:p>
          <a:endParaRPr lang="en-US"/>
        </a:p>
      </dgm:t>
    </dgm:pt>
    <dgm:pt modelId="{A46DFC5D-041F-A043-A0FC-7C554BD5E478}" type="pres">
      <dgm:prSet presAssocID="{B3DDA714-85F4-C440-A494-21D2C202C4E0}" presName="rect1ParTx" presStyleLbl="alignAcc1" presStyleIdx="3" presStyleCnt="4">
        <dgm:presLayoutVars>
          <dgm:chMax val="1"/>
          <dgm:bulletEnabled val="1"/>
        </dgm:presLayoutVars>
      </dgm:prSet>
      <dgm:spPr/>
      <dgm:t>
        <a:bodyPr/>
        <a:lstStyle/>
        <a:p>
          <a:endParaRPr lang="en-US"/>
        </a:p>
      </dgm:t>
    </dgm:pt>
    <dgm:pt modelId="{2CB4C15F-CC04-3448-B231-DD4C842B04C0}" type="pres">
      <dgm:prSet presAssocID="{B3DDA714-85F4-C440-A494-21D2C202C4E0}" presName="rect1ChTx" presStyleLbl="alignAcc1" presStyleIdx="3" presStyleCnt="4">
        <dgm:presLayoutVars>
          <dgm:bulletEnabled val="1"/>
        </dgm:presLayoutVars>
      </dgm:prSet>
      <dgm:spPr/>
      <dgm:t>
        <a:bodyPr/>
        <a:lstStyle/>
        <a:p>
          <a:endParaRPr lang="en-US"/>
        </a:p>
      </dgm:t>
    </dgm:pt>
    <dgm:pt modelId="{43E93971-9430-F84F-924C-655BA28B3864}" type="pres">
      <dgm:prSet presAssocID="{9856FC2F-703A-8B4E-851A-5BF13EEF975C}" presName="rect2ParTx" presStyleLbl="alignAcc1" presStyleIdx="3" presStyleCnt="4">
        <dgm:presLayoutVars>
          <dgm:chMax val="1"/>
          <dgm:bulletEnabled val="1"/>
        </dgm:presLayoutVars>
      </dgm:prSet>
      <dgm:spPr/>
      <dgm:t>
        <a:bodyPr/>
        <a:lstStyle/>
        <a:p>
          <a:endParaRPr lang="en-US"/>
        </a:p>
      </dgm:t>
    </dgm:pt>
    <dgm:pt modelId="{3A6AD24C-D506-2E44-842E-4B7A7E8C4A06}" type="pres">
      <dgm:prSet presAssocID="{9856FC2F-703A-8B4E-851A-5BF13EEF975C}" presName="rect2ChTx" presStyleLbl="alignAcc1" presStyleIdx="3" presStyleCnt="4">
        <dgm:presLayoutVars>
          <dgm:bulletEnabled val="1"/>
        </dgm:presLayoutVars>
      </dgm:prSet>
      <dgm:spPr/>
    </dgm:pt>
    <dgm:pt modelId="{E384AA48-DB42-9346-B9DB-6324DA421704}" type="pres">
      <dgm:prSet presAssocID="{6C42D2F8-47A0-8941-9F6F-F92D489C5F7D}" presName="rect3ParTx" presStyleLbl="alignAcc1" presStyleIdx="3" presStyleCnt="4">
        <dgm:presLayoutVars>
          <dgm:chMax val="1"/>
          <dgm:bulletEnabled val="1"/>
        </dgm:presLayoutVars>
      </dgm:prSet>
      <dgm:spPr/>
      <dgm:t>
        <a:bodyPr/>
        <a:lstStyle/>
        <a:p>
          <a:endParaRPr lang="en-US"/>
        </a:p>
      </dgm:t>
    </dgm:pt>
    <dgm:pt modelId="{36A57357-D7F1-4144-8579-95CD3EDEE4EC}" type="pres">
      <dgm:prSet presAssocID="{6C42D2F8-47A0-8941-9F6F-F92D489C5F7D}" presName="rect3ChTx" presStyleLbl="alignAcc1" presStyleIdx="3" presStyleCnt="4">
        <dgm:presLayoutVars>
          <dgm:bulletEnabled val="1"/>
        </dgm:presLayoutVars>
      </dgm:prSet>
      <dgm:spPr/>
    </dgm:pt>
    <dgm:pt modelId="{2CA74E2C-C96B-9946-84F6-DE56EFEA2B58}" type="pres">
      <dgm:prSet presAssocID="{116C7FB4-35FB-8846-9E98-B49D50633C24}" presName="rect4ParTx" presStyleLbl="alignAcc1" presStyleIdx="3" presStyleCnt="4">
        <dgm:presLayoutVars>
          <dgm:chMax val="1"/>
          <dgm:bulletEnabled val="1"/>
        </dgm:presLayoutVars>
      </dgm:prSet>
      <dgm:spPr/>
      <dgm:t>
        <a:bodyPr/>
        <a:lstStyle/>
        <a:p>
          <a:endParaRPr lang="en-US"/>
        </a:p>
      </dgm:t>
    </dgm:pt>
    <dgm:pt modelId="{A368F259-93E9-F444-88FE-A3EC62DBF722}" type="pres">
      <dgm:prSet presAssocID="{116C7FB4-35FB-8846-9E98-B49D50633C24}" presName="rect4ChTx" presStyleLbl="alignAcc1" presStyleIdx="3" presStyleCnt="4">
        <dgm:presLayoutVars>
          <dgm:bulletEnabled val="1"/>
        </dgm:presLayoutVars>
      </dgm:prSet>
      <dgm:spPr/>
    </dgm:pt>
  </dgm:ptLst>
  <dgm:cxnLst>
    <dgm:cxn modelId="{977FC8F1-B6B4-4E4E-8A02-15E3248F2825}" type="presOf" srcId="{B79A36A7-1CFF-984B-ADFF-C7F510B1A2B5}" destId="{2CB4C15F-CC04-3448-B231-DD4C842B04C0}" srcOrd="0" destOrd="2" presId="urn:microsoft.com/office/officeart/2005/8/layout/target3"/>
    <dgm:cxn modelId="{95DC8719-DF26-B145-A016-3E5E605DEC7F}" type="presOf" srcId="{9856FC2F-703A-8B4E-851A-5BF13EEF975C}" destId="{43E93971-9430-F84F-924C-655BA28B3864}" srcOrd="1" destOrd="0" presId="urn:microsoft.com/office/officeart/2005/8/layout/target3"/>
    <dgm:cxn modelId="{B367E5E9-4682-8B41-B932-04E99D576417}" srcId="{DCC27B66-85C3-FE47-8D25-064322B09694}" destId="{6C42D2F8-47A0-8941-9F6F-F92D489C5F7D}" srcOrd="2" destOrd="0" parTransId="{DD9159D3-1EB1-194C-8115-639C98917B28}" sibTransId="{91565F09-7485-AB43-97B3-9D030F5AC2E9}"/>
    <dgm:cxn modelId="{B0B1ED3A-F7C5-A840-92B0-AA3EA5945E97}" type="presOf" srcId="{116C7FB4-35FB-8846-9E98-B49D50633C24}" destId="{2CA74E2C-C96B-9946-84F6-DE56EFEA2B58}" srcOrd="1" destOrd="0" presId="urn:microsoft.com/office/officeart/2005/8/layout/target3"/>
    <dgm:cxn modelId="{FC9A0FE8-983B-2746-A001-FE034E56FBBA}" srcId="{DCC27B66-85C3-FE47-8D25-064322B09694}" destId="{116C7FB4-35FB-8846-9E98-B49D50633C24}" srcOrd="3" destOrd="0" parTransId="{49BC4B97-2746-1148-A407-7801C7FF8918}" sibTransId="{4E186EC6-CB75-054D-BA7C-ED7CC9A64BBF}"/>
    <dgm:cxn modelId="{9926DD3E-81FC-A745-AF5D-898A50F82C32}" srcId="{B3DDA714-85F4-C440-A494-21D2C202C4E0}" destId="{B79A36A7-1CFF-984B-ADFF-C7F510B1A2B5}" srcOrd="2" destOrd="0" parTransId="{42A12673-BC30-3547-946E-291E2EB60BFB}" sibTransId="{4881D328-2989-FF4F-BEAD-9AF35C32EE99}"/>
    <dgm:cxn modelId="{B429AF83-7330-8E45-BF28-771E2A2D7E2A}" type="presOf" srcId="{6C42D2F8-47A0-8941-9F6F-F92D489C5F7D}" destId="{9E3AADE7-B933-F942-8F45-CFD8EF08E2A4}" srcOrd="0" destOrd="0" presId="urn:microsoft.com/office/officeart/2005/8/layout/target3"/>
    <dgm:cxn modelId="{CFEE3459-B00B-364F-BD46-0523700AD9B7}" type="presOf" srcId="{DCC27B66-85C3-FE47-8D25-064322B09694}" destId="{D62E271D-B7F1-4E4D-9FC5-7D8B71895036}" srcOrd="0" destOrd="0" presId="urn:microsoft.com/office/officeart/2005/8/layout/target3"/>
    <dgm:cxn modelId="{402A754B-A7D2-1B47-89F6-47F34311BE9E}" type="presOf" srcId="{B3DDA714-85F4-C440-A494-21D2C202C4E0}" destId="{9BF7D839-85DA-1547-AF97-C843273C7520}" srcOrd="0" destOrd="0" presId="urn:microsoft.com/office/officeart/2005/8/layout/target3"/>
    <dgm:cxn modelId="{FD00D9C1-7E22-9449-B703-7CC2765D9A4D}" type="presOf" srcId="{116C7FB4-35FB-8846-9E98-B49D50633C24}" destId="{FCED7905-6FC7-3D43-BBE4-024FDE0C6519}" srcOrd="0" destOrd="0" presId="urn:microsoft.com/office/officeart/2005/8/layout/target3"/>
    <dgm:cxn modelId="{74607569-E2E0-5E4D-B2E1-821C7C7244B2}" type="presOf" srcId="{4924E0E7-2A73-5D45-8773-8AAD9100ADF7}" destId="{2CB4C15F-CC04-3448-B231-DD4C842B04C0}" srcOrd="0" destOrd="1" presId="urn:microsoft.com/office/officeart/2005/8/layout/target3"/>
    <dgm:cxn modelId="{974378CE-3189-4F4E-840E-9FB62D9CE438}" srcId="{DCC27B66-85C3-FE47-8D25-064322B09694}" destId="{B3DDA714-85F4-C440-A494-21D2C202C4E0}" srcOrd="0" destOrd="0" parTransId="{7A3CF0DD-68AC-1E41-A62B-38A53FEC9878}" sibTransId="{D4E3F297-86A2-F648-B63E-D29F3D88D2EB}"/>
    <dgm:cxn modelId="{8C4AFAB5-71F4-7041-947B-EB5F4EABC601}" srcId="{B3DDA714-85F4-C440-A494-21D2C202C4E0}" destId="{4924E0E7-2A73-5D45-8773-8AAD9100ADF7}" srcOrd="1" destOrd="0" parTransId="{55BDE9C4-8D12-0845-B2A1-6C416011F409}" sibTransId="{29700473-0525-6E4A-B07A-23DB6023B509}"/>
    <dgm:cxn modelId="{E9A68ED5-0480-6042-BB2B-DFC92E08A843}" type="presOf" srcId="{6C42D2F8-47A0-8941-9F6F-F92D489C5F7D}" destId="{E384AA48-DB42-9346-B9DB-6324DA421704}" srcOrd="1" destOrd="0" presId="urn:microsoft.com/office/officeart/2005/8/layout/target3"/>
    <dgm:cxn modelId="{CDE58C80-BCAE-AB48-97C5-2B92E6BAD3AB}" srcId="{B3DDA714-85F4-C440-A494-21D2C202C4E0}" destId="{A336DF4E-C703-7E44-9B7D-2B36305C39E9}" srcOrd="0" destOrd="0" parTransId="{4C22A259-72A2-D84A-A9D5-E03D58780F07}" sibTransId="{5251D487-4D60-8449-858B-2AF763DEF873}"/>
    <dgm:cxn modelId="{0A2F6957-DA57-E84D-9614-352C3DCE41E8}" srcId="{DCC27B66-85C3-FE47-8D25-064322B09694}" destId="{9856FC2F-703A-8B4E-851A-5BF13EEF975C}" srcOrd="1" destOrd="0" parTransId="{FCF1A9B3-FF76-2B4D-9A7A-080BA326FF63}" sibTransId="{83CB9680-A6BB-F340-B5ED-1B379988E724}"/>
    <dgm:cxn modelId="{DCBE2E30-68D1-FE46-88E6-6E61B71872F3}" type="presOf" srcId="{9856FC2F-703A-8B4E-851A-5BF13EEF975C}" destId="{7CB88EF4-CF59-AA4E-97C1-746BDB8A73A8}" srcOrd="0" destOrd="0" presId="urn:microsoft.com/office/officeart/2005/8/layout/target3"/>
    <dgm:cxn modelId="{C570E97A-1943-5647-957D-404E4A203FB8}" type="presOf" srcId="{B3DDA714-85F4-C440-A494-21D2C202C4E0}" destId="{A46DFC5D-041F-A043-A0FC-7C554BD5E478}" srcOrd="1" destOrd="0" presId="urn:microsoft.com/office/officeart/2005/8/layout/target3"/>
    <dgm:cxn modelId="{D748415E-79C4-7D48-AA31-4552DEBA435E}" type="presOf" srcId="{A336DF4E-C703-7E44-9B7D-2B36305C39E9}" destId="{2CB4C15F-CC04-3448-B231-DD4C842B04C0}" srcOrd="0" destOrd="0" presId="urn:microsoft.com/office/officeart/2005/8/layout/target3"/>
    <dgm:cxn modelId="{676BBB38-86A6-9C49-AACB-0C62A41175BA}" type="presParOf" srcId="{D62E271D-B7F1-4E4D-9FC5-7D8B71895036}" destId="{E3AA6A37-ACF7-6342-829F-2B5DDC59D43F}" srcOrd="0" destOrd="0" presId="urn:microsoft.com/office/officeart/2005/8/layout/target3"/>
    <dgm:cxn modelId="{6DB9A17D-C7DF-214C-AB24-6A25ED9FD346}" type="presParOf" srcId="{D62E271D-B7F1-4E4D-9FC5-7D8B71895036}" destId="{3A3B9218-727E-3C43-B11A-4629F30BA24B}" srcOrd="1" destOrd="0" presId="urn:microsoft.com/office/officeart/2005/8/layout/target3"/>
    <dgm:cxn modelId="{39894828-8CF7-8841-843D-13C86A0E65A5}" type="presParOf" srcId="{D62E271D-B7F1-4E4D-9FC5-7D8B71895036}" destId="{9BF7D839-85DA-1547-AF97-C843273C7520}" srcOrd="2" destOrd="0" presId="urn:microsoft.com/office/officeart/2005/8/layout/target3"/>
    <dgm:cxn modelId="{BD08206E-AE1B-9344-BCDE-4EA9B8221BAA}" type="presParOf" srcId="{D62E271D-B7F1-4E4D-9FC5-7D8B71895036}" destId="{D22753AF-98F9-5344-BC5B-E42DD1E6DC3A}" srcOrd="3" destOrd="0" presId="urn:microsoft.com/office/officeart/2005/8/layout/target3"/>
    <dgm:cxn modelId="{667C4714-3F30-1B4A-8DB4-342C5538D709}" type="presParOf" srcId="{D62E271D-B7F1-4E4D-9FC5-7D8B71895036}" destId="{14887DC9-FCE7-9249-BAA5-8E1F513CA42D}" srcOrd="4" destOrd="0" presId="urn:microsoft.com/office/officeart/2005/8/layout/target3"/>
    <dgm:cxn modelId="{CFAA8934-D4D0-5F42-9916-3ED4E90146F7}" type="presParOf" srcId="{D62E271D-B7F1-4E4D-9FC5-7D8B71895036}" destId="{7CB88EF4-CF59-AA4E-97C1-746BDB8A73A8}" srcOrd="5" destOrd="0" presId="urn:microsoft.com/office/officeart/2005/8/layout/target3"/>
    <dgm:cxn modelId="{259CBCC1-4211-314D-B537-06C78D90475B}" type="presParOf" srcId="{D62E271D-B7F1-4E4D-9FC5-7D8B71895036}" destId="{23094566-B623-3E4A-99D9-9CD417823AA2}" srcOrd="6" destOrd="0" presId="urn:microsoft.com/office/officeart/2005/8/layout/target3"/>
    <dgm:cxn modelId="{73E7F9CA-8631-694B-9EAA-A302F2FBC657}" type="presParOf" srcId="{D62E271D-B7F1-4E4D-9FC5-7D8B71895036}" destId="{E19528DF-46F5-3D4D-B4D2-7B878B1221F9}" srcOrd="7" destOrd="0" presId="urn:microsoft.com/office/officeart/2005/8/layout/target3"/>
    <dgm:cxn modelId="{A236E16D-D252-494E-9051-29ABCCCD62B3}" type="presParOf" srcId="{D62E271D-B7F1-4E4D-9FC5-7D8B71895036}" destId="{9E3AADE7-B933-F942-8F45-CFD8EF08E2A4}" srcOrd="8" destOrd="0" presId="urn:microsoft.com/office/officeart/2005/8/layout/target3"/>
    <dgm:cxn modelId="{FE05A845-ECDB-584B-A160-D4607FB614B6}" type="presParOf" srcId="{D62E271D-B7F1-4E4D-9FC5-7D8B71895036}" destId="{90F9232A-6E56-6840-9B0C-763558C358D1}" srcOrd="9" destOrd="0" presId="urn:microsoft.com/office/officeart/2005/8/layout/target3"/>
    <dgm:cxn modelId="{67A73CB3-88CF-FF45-89AE-E19BC48EBF0B}" type="presParOf" srcId="{D62E271D-B7F1-4E4D-9FC5-7D8B71895036}" destId="{F2683628-8622-3A4B-BFA3-D55BEB3CC241}" srcOrd="10" destOrd="0" presId="urn:microsoft.com/office/officeart/2005/8/layout/target3"/>
    <dgm:cxn modelId="{C5B9DA86-9C0B-5D46-93CD-819B61B29395}" type="presParOf" srcId="{D62E271D-B7F1-4E4D-9FC5-7D8B71895036}" destId="{FCED7905-6FC7-3D43-BBE4-024FDE0C6519}" srcOrd="11" destOrd="0" presId="urn:microsoft.com/office/officeart/2005/8/layout/target3"/>
    <dgm:cxn modelId="{6AB21E8D-84EE-AA42-A3A2-4B1659C995CD}" type="presParOf" srcId="{D62E271D-B7F1-4E4D-9FC5-7D8B71895036}" destId="{A46DFC5D-041F-A043-A0FC-7C554BD5E478}" srcOrd="12" destOrd="0" presId="urn:microsoft.com/office/officeart/2005/8/layout/target3"/>
    <dgm:cxn modelId="{4E80E464-BE67-8B44-A30E-B3786FF6DF11}" type="presParOf" srcId="{D62E271D-B7F1-4E4D-9FC5-7D8B71895036}" destId="{2CB4C15F-CC04-3448-B231-DD4C842B04C0}" srcOrd="13" destOrd="0" presId="urn:microsoft.com/office/officeart/2005/8/layout/target3"/>
    <dgm:cxn modelId="{CF593AA8-0EDD-1848-B7E3-F592EB455544}" type="presParOf" srcId="{D62E271D-B7F1-4E4D-9FC5-7D8B71895036}" destId="{43E93971-9430-F84F-924C-655BA28B3864}" srcOrd="14" destOrd="0" presId="urn:microsoft.com/office/officeart/2005/8/layout/target3"/>
    <dgm:cxn modelId="{BD2E8447-471E-B94F-81AF-96BC68BC70B8}" type="presParOf" srcId="{D62E271D-B7F1-4E4D-9FC5-7D8B71895036}" destId="{3A6AD24C-D506-2E44-842E-4B7A7E8C4A06}" srcOrd="15" destOrd="0" presId="urn:microsoft.com/office/officeart/2005/8/layout/target3"/>
    <dgm:cxn modelId="{48CA3952-3812-3C4A-90BD-2FE6184E782B}" type="presParOf" srcId="{D62E271D-B7F1-4E4D-9FC5-7D8B71895036}" destId="{E384AA48-DB42-9346-B9DB-6324DA421704}" srcOrd="16" destOrd="0" presId="urn:microsoft.com/office/officeart/2005/8/layout/target3"/>
    <dgm:cxn modelId="{1FD96A4F-D18A-684D-83E0-3726A50F7CB2}" type="presParOf" srcId="{D62E271D-B7F1-4E4D-9FC5-7D8B71895036}" destId="{36A57357-D7F1-4144-8579-95CD3EDEE4EC}" srcOrd="17" destOrd="0" presId="urn:microsoft.com/office/officeart/2005/8/layout/target3"/>
    <dgm:cxn modelId="{FBB7BDEF-1733-3246-A499-700FC2A41052}" type="presParOf" srcId="{D62E271D-B7F1-4E4D-9FC5-7D8B71895036}" destId="{2CA74E2C-C96B-9946-84F6-DE56EFEA2B58}" srcOrd="18" destOrd="0" presId="urn:microsoft.com/office/officeart/2005/8/layout/target3"/>
    <dgm:cxn modelId="{373CB9FC-492E-D146-A4D2-D31DDA0BAC5F}" type="presParOf" srcId="{D62E271D-B7F1-4E4D-9FC5-7D8B71895036}" destId="{A368F259-93E9-F444-88FE-A3EC62DBF722}"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623735-C1A1-114A-A3E2-4920DC4EF4E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9F23C71A-0C1E-4449-B224-728F9BCEF794}">
      <dgm:prSet/>
      <dgm:spPr>
        <a:solidFill>
          <a:schemeClr val="accent2"/>
        </a:solidFill>
        <a:ln w="76200" cmpd="sng">
          <a:solidFill>
            <a:schemeClr val="accent2"/>
          </a:solidFill>
        </a:ln>
        <a:effectLst>
          <a:glow>
            <a:schemeClr val="tx1"/>
          </a:glow>
          <a:softEdge rad="12700"/>
        </a:effectLst>
      </dgm:spPr>
      <dgm:t>
        <a:bodyPr/>
        <a:lstStyle/>
        <a:p>
          <a:pPr rtl="0"/>
          <a:r>
            <a:rPr lang="en-US" b="1" dirty="0" smtClean="0"/>
            <a:t>functional areas that primarily require computer security technical measures</a:t>
          </a:r>
          <a:r>
            <a:rPr lang="en-US" b="1" i="1" dirty="0" smtClean="0"/>
            <a:t> </a:t>
          </a:r>
          <a:r>
            <a:rPr lang="en-US" b="1" dirty="0" smtClean="0"/>
            <a:t>include:</a:t>
          </a:r>
          <a:endParaRPr lang="en-US" b="1" dirty="0"/>
        </a:p>
      </dgm:t>
    </dgm:pt>
    <dgm:pt modelId="{CFCEE69D-8CC9-5E44-BBEA-EB7E2205954A}" type="parTrans" cxnId="{E8225B23-34F4-6E44-B59F-1D3DB4C79980}">
      <dgm:prSet/>
      <dgm:spPr/>
      <dgm:t>
        <a:bodyPr/>
        <a:lstStyle/>
        <a:p>
          <a:endParaRPr lang="en-US"/>
        </a:p>
      </dgm:t>
    </dgm:pt>
    <dgm:pt modelId="{E8F301C4-FF31-DD47-9163-46CE7D5F8E14}" type="sibTrans" cxnId="{E8225B23-34F4-6E44-B59F-1D3DB4C79980}">
      <dgm:prSet/>
      <dgm:spPr/>
      <dgm:t>
        <a:bodyPr/>
        <a:lstStyle/>
        <a:p>
          <a:endParaRPr lang="en-US"/>
        </a:p>
      </dgm:t>
    </dgm:pt>
    <dgm:pt modelId="{DB24F534-15F8-464A-A041-B3E85282EA12}">
      <dgm:prSet/>
      <dgm:spPr>
        <a:effectLst/>
      </dgm:spPr>
      <dgm:t>
        <a:bodyPr/>
        <a:lstStyle/>
        <a:p>
          <a:pPr rtl="0"/>
          <a:r>
            <a:rPr lang="en-US" b="1" dirty="0" smtClean="0"/>
            <a:t>access control; identification &amp; authentication; system &amp; communication protection; and system &amp; information integrity</a:t>
          </a:r>
          <a:endParaRPr lang="en-US" b="1" dirty="0"/>
        </a:p>
      </dgm:t>
    </dgm:pt>
    <dgm:pt modelId="{0240FC53-86C9-774D-AC55-21B37D677448}" type="parTrans" cxnId="{DEAD0583-C225-D441-843C-F7497D5DBC7B}">
      <dgm:prSet/>
      <dgm:spPr/>
      <dgm:t>
        <a:bodyPr/>
        <a:lstStyle/>
        <a:p>
          <a:endParaRPr lang="en-US"/>
        </a:p>
      </dgm:t>
    </dgm:pt>
    <dgm:pt modelId="{4942F44E-13CD-7A48-8EFA-8375F161E59F}" type="sibTrans" cxnId="{DEAD0583-C225-D441-843C-F7497D5DBC7B}">
      <dgm:prSet/>
      <dgm:spPr/>
      <dgm:t>
        <a:bodyPr/>
        <a:lstStyle/>
        <a:p>
          <a:endParaRPr lang="en-US"/>
        </a:p>
      </dgm:t>
    </dgm:pt>
    <dgm:pt modelId="{E7866A51-733E-1641-B845-58F30D339CE0}">
      <dgm:prSet/>
      <dgm:spPr>
        <a:solidFill>
          <a:schemeClr val="accent2"/>
        </a:solidFill>
        <a:ln w="76200" cmpd="sng">
          <a:solidFill>
            <a:schemeClr val="accent2"/>
          </a:solidFill>
        </a:ln>
        <a:effectLst>
          <a:glow>
            <a:schemeClr val="tx1"/>
          </a:glow>
        </a:effectLst>
      </dgm:spPr>
      <dgm:t>
        <a:bodyPr/>
        <a:lstStyle/>
        <a:p>
          <a:pPr rtl="0"/>
          <a:r>
            <a:rPr lang="en-US" b="1" dirty="0" smtClean="0"/>
            <a:t>functional areas that primarily require management controls and procedures include:</a:t>
          </a:r>
          <a:endParaRPr lang="en-US" dirty="0"/>
        </a:p>
      </dgm:t>
    </dgm:pt>
    <dgm:pt modelId="{8E498BC7-0574-3F4D-8EA2-1DE7690A4FDE}" type="parTrans" cxnId="{6796DB09-85F7-4C40-8948-3A755C79F3A3}">
      <dgm:prSet/>
      <dgm:spPr/>
      <dgm:t>
        <a:bodyPr/>
        <a:lstStyle/>
        <a:p>
          <a:endParaRPr lang="en-US"/>
        </a:p>
      </dgm:t>
    </dgm:pt>
    <dgm:pt modelId="{FF67EF1F-F5FA-124F-8A34-691E6FB35702}" type="sibTrans" cxnId="{6796DB09-85F7-4C40-8948-3A755C79F3A3}">
      <dgm:prSet/>
      <dgm:spPr/>
      <dgm:t>
        <a:bodyPr/>
        <a:lstStyle/>
        <a:p>
          <a:endParaRPr lang="en-US"/>
        </a:p>
      </dgm:t>
    </dgm:pt>
    <dgm:pt modelId="{F3E7ABC9-0081-8840-9EBA-A4F7AA183080}">
      <dgm:prSet/>
      <dgm:spPr>
        <a:effectLst/>
      </dgm:spPr>
      <dgm:t>
        <a:bodyPr/>
        <a:lstStyle/>
        <a:p>
          <a:pPr rtl="0"/>
          <a:r>
            <a:rPr lang="en-US" b="1" dirty="0" smtClean="0"/>
            <a:t>awareness &amp; training; audit &amp; accountability; certification, accreditation, &amp; security assessments; contingency planning; maintenance; physical &amp; environmental protection; planning; personnel security; risk assessment; and systems &amp; services acquisition</a:t>
          </a:r>
          <a:endParaRPr lang="en-US" b="1" dirty="0"/>
        </a:p>
      </dgm:t>
    </dgm:pt>
    <dgm:pt modelId="{40346232-D03D-EB48-8333-70F2D72446B7}" type="parTrans" cxnId="{CAB5F6BE-00AA-AF4B-B186-221BC860EEE9}">
      <dgm:prSet/>
      <dgm:spPr/>
      <dgm:t>
        <a:bodyPr/>
        <a:lstStyle/>
        <a:p>
          <a:endParaRPr lang="en-US"/>
        </a:p>
      </dgm:t>
    </dgm:pt>
    <dgm:pt modelId="{4E01D7A8-ED45-354A-A946-7D809B94FEAA}" type="sibTrans" cxnId="{CAB5F6BE-00AA-AF4B-B186-221BC860EEE9}">
      <dgm:prSet/>
      <dgm:spPr/>
      <dgm:t>
        <a:bodyPr/>
        <a:lstStyle/>
        <a:p>
          <a:endParaRPr lang="en-US"/>
        </a:p>
      </dgm:t>
    </dgm:pt>
    <dgm:pt modelId="{22147DBE-C8ED-0142-8583-AB53C7B340C3}">
      <dgm:prSet/>
      <dgm:spPr>
        <a:solidFill>
          <a:schemeClr val="accent2"/>
        </a:solidFill>
        <a:ln w="76200" cmpd="sng">
          <a:solidFill>
            <a:schemeClr val="accent2"/>
          </a:solidFill>
        </a:ln>
        <a:effectLst>
          <a:glow>
            <a:schemeClr val="tx1"/>
          </a:glow>
        </a:effectLst>
      </dgm:spPr>
      <dgm:t>
        <a:bodyPr/>
        <a:lstStyle/>
        <a:p>
          <a:pPr rtl="0"/>
          <a:r>
            <a:rPr lang="en-US" b="1" dirty="0" smtClean="0"/>
            <a:t>functional areas that overlap computer security technical measures and management controls include:</a:t>
          </a:r>
          <a:endParaRPr lang="en-US" dirty="0"/>
        </a:p>
      </dgm:t>
    </dgm:pt>
    <dgm:pt modelId="{2D6D7018-D2AD-2C4E-AA7E-0BB9983CDCCE}" type="parTrans" cxnId="{4814B00A-37E2-A94C-9F7D-C759DE68337B}">
      <dgm:prSet/>
      <dgm:spPr/>
      <dgm:t>
        <a:bodyPr/>
        <a:lstStyle/>
        <a:p>
          <a:endParaRPr lang="en-US"/>
        </a:p>
      </dgm:t>
    </dgm:pt>
    <dgm:pt modelId="{7898C7F7-3EE0-734A-9A2A-B15CB062B8A8}" type="sibTrans" cxnId="{4814B00A-37E2-A94C-9F7D-C759DE68337B}">
      <dgm:prSet/>
      <dgm:spPr/>
      <dgm:t>
        <a:bodyPr/>
        <a:lstStyle/>
        <a:p>
          <a:endParaRPr lang="en-US"/>
        </a:p>
      </dgm:t>
    </dgm:pt>
    <dgm:pt modelId="{655B6A8D-6BCC-654B-AA7B-60FBA54B4C6A}">
      <dgm:prSet/>
      <dgm:spPr/>
      <dgm:t>
        <a:bodyPr/>
        <a:lstStyle/>
        <a:p>
          <a:pPr rtl="0"/>
          <a:r>
            <a:rPr lang="en-US" b="1" dirty="0" smtClean="0"/>
            <a:t>configuration management; incident response; and media protection</a:t>
          </a:r>
          <a:endParaRPr lang="en-US" dirty="0"/>
        </a:p>
      </dgm:t>
    </dgm:pt>
    <dgm:pt modelId="{469AAFB7-1BBF-644D-8B58-3993866ABE09}" type="parTrans" cxnId="{757D1D64-2ECB-1841-AE25-5022A68743A3}">
      <dgm:prSet/>
      <dgm:spPr/>
      <dgm:t>
        <a:bodyPr/>
        <a:lstStyle/>
        <a:p>
          <a:endParaRPr lang="en-US"/>
        </a:p>
      </dgm:t>
    </dgm:pt>
    <dgm:pt modelId="{2BE1468F-1EAB-7D4A-84DF-5157131D4EF2}" type="sibTrans" cxnId="{757D1D64-2ECB-1841-AE25-5022A68743A3}">
      <dgm:prSet/>
      <dgm:spPr/>
      <dgm:t>
        <a:bodyPr/>
        <a:lstStyle/>
        <a:p>
          <a:endParaRPr lang="en-US"/>
        </a:p>
      </dgm:t>
    </dgm:pt>
    <dgm:pt modelId="{AA3B3AA7-B4BC-5D46-B08E-598593025585}" type="pres">
      <dgm:prSet presAssocID="{BC623735-C1A1-114A-A3E2-4920DC4EF4E4}" presName="Name0" presStyleCnt="0">
        <dgm:presLayoutVars>
          <dgm:dir/>
          <dgm:animLvl val="lvl"/>
          <dgm:resizeHandles val="exact"/>
        </dgm:presLayoutVars>
      </dgm:prSet>
      <dgm:spPr/>
      <dgm:t>
        <a:bodyPr/>
        <a:lstStyle/>
        <a:p>
          <a:endParaRPr lang="en-US"/>
        </a:p>
      </dgm:t>
    </dgm:pt>
    <dgm:pt modelId="{4E98B666-02B5-3946-822E-985F29FCB38D}" type="pres">
      <dgm:prSet presAssocID="{9F23C71A-0C1E-4449-B224-728F9BCEF794}" presName="composite" presStyleCnt="0"/>
      <dgm:spPr/>
    </dgm:pt>
    <dgm:pt modelId="{043F7762-13A4-4D4E-A8BC-6A8FD15AE6DF}" type="pres">
      <dgm:prSet presAssocID="{9F23C71A-0C1E-4449-B224-728F9BCEF794}" presName="parTx" presStyleLbl="alignNode1" presStyleIdx="0" presStyleCnt="3">
        <dgm:presLayoutVars>
          <dgm:chMax val="0"/>
          <dgm:chPref val="0"/>
          <dgm:bulletEnabled val="1"/>
        </dgm:presLayoutVars>
      </dgm:prSet>
      <dgm:spPr/>
      <dgm:t>
        <a:bodyPr/>
        <a:lstStyle/>
        <a:p>
          <a:endParaRPr lang="en-US"/>
        </a:p>
      </dgm:t>
    </dgm:pt>
    <dgm:pt modelId="{19DD4C01-AD57-724C-BC15-6FA5433F031F}" type="pres">
      <dgm:prSet presAssocID="{9F23C71A-0C1E-4449-B224-728F9BCEF794}" presName="desTx" presStyleLbl="alignAccFollowNode1" presStyleIdx="0" presStyleCnt="3" custLinFactNeighborX="-103" custLinFactNeighborY="4338">
        <dgm:presLayoutVars>
          <dgm:bulletEnabled val="1"/>
        </dgm:presLayoutVars>
      </dgm:prSet>
      <dgm:spPr/>
      <dgm:t>
        <a:bodyPr/>
        <a:lstStyle/>
        <a:p>
          <a:endParaRPr lang="en-US"/>
        </a:p>
      </dgm:t>
    </dgm:pt>
    <dgm:pt modelId="{7B85F7EC-360D-CC46-8C61-63703479EB57}" type="pres">
      <dgm:prSet presAssocID="{E8F301C4-FF31-DD47-9163-46CE7D5F8E14}" presName="space" presStyleCnt="0"/>
      <dgm:spPr/>
    </dgm:pt>
    <dgm:pt modelId="{F512F6C2-18EF-2F44-95F4-89046B3030BF}" type="pres">
      <dgm:prSet presAssocID="{E7866A51-733E-1641-B845-58F30D339CE0}" presName="composite" presStyleCnt="0"/>
      <dgm:spPr/>
    </dgm:pt>
    <dgm:pt modelId="{F143361F-C1AB-2848-ACD5-6654861F40FE}" type="pres">
      <dgm:prSet presAssocID="{E7866A51-733E-1641-B845-58F30D339CE0}" presName="parTx" presStyleLbl="alignNode1" presStyleIdx="1" presStyleCnt="3">
        <dgm:presLayoutVars>
          <dgm:chMax val="0"/>
          <dgm:chPref val="0"/>
          <dgm:bulletEnabled val="1"/>
        </dgm:presLayoutVars>
      </dgm:prSet>
      <dgm:spPr/>
      <dgm:t>
        <a:bodyPr/>
        <a:lstStyle/>
        <a:p>
          <a:endParaRPr lang="en-US"/>
        </a:p>
      </dgm:t>
    </dgm:pt>
    <dgm:pt modelId="{DD792DAE-1A33-8D45-ADE0-379C97C2B2AD}" type="pres">
      <dgm:prSet presAssocID="{E7866A51-733E-1641-B845-58F30D339CE0}" presName="desTx" presStyleLbl="alignAccFollowNode1" presStyleIdx="1" presStyleCnt="3" custLinFactNeighborX="1057" custLinFactNeighborY="4338">
        <dgm:presLayoutVars>
          <dgm:bulletEnabled val="1"/>
        </dgm:presLayoutVars>
      </dgm:prSet>
      <dgm:spPr/>
      <dgm:t>
        <a:bodyPr/>
        <a:lstStyle/>
        <a:p>
          <a:endParaRPr lang="en-US"/>
        </a:p>
      </dgm:t>
    </dgm:pt>
    <dgm:pt modelId="{3A1F53B4-4897-574C-9F64-DDD00663A6CD}" type="pres">
      <dgm:prSet presAssocID="{FF67EF1F-F5FA-124F-8A34-691E6FB35702}" presName="space" presStyleCnt="0"/>
      <dgm:spPr/>
    </dgm:pt>
    <dgm:pt modelId="{0DF219CF-6084-D440-A82E-377AC09588DE}" type="pres">
      <dgm:prSet presAssocID="{22147DBE-C8ED-0142-8583-AB53C7B340C3}" presName="composite" presStyleCnt="0"/>
      <dgm:spPr/>
    </dgm:pt>
    <dgm:pt modelId="{96E03D65-A5C7-D546-A208-CD30E338A9F8}" type="pres">
      <dgm:prSet presAssocID="{22147DBE-C8ED-0142-8583-AB53C7B340C3}" presName="parTx" presStyleLbl="alignNode1" presStyleIdx="2" presStyleCnt="3">
        <dgm:presLayoutVars>
          <dgm:chMax val="0"/>
          <dgm:chPref val="0"/>
          <dgm:bulletEnabled val="1"/>
        </dgm:presLayoutVars>
      </dgm:prSet>
      <dgm:spPr/>
      <dgm:t>
        <a:bodyPr/>
        <a:lstStyle/>
        <a:p>
          <a:endParaRPr lang="en-US"/>
        </a:p>
      </dgm:t>
    </dgm:pt>
    <dgm:pt modelId="{FB342797-FD02-FA4C-ABFE-A2E4E8111A16}" type="pres">
      <dgm:prSet presAssocID="{22147DBE-C8ED-0142-8583-AB53C7B340C3}" presName="desTx" presStyleLbl="alignAccFollowNode1" presStyleIdx="2" presStyleCnt="3" custLinFactNeighborX="-662" custLinFactNeighborY="4338">
        <dgm:presLayoutVars>
          <dgm:bulletEnabled val="1"/>
        </dgm:presLayoutVars>
      </dgm:prSet>
      <dgm:spPr/>
      <dgm:t>
        <a:bodyPr/>
        <a:lstStyle/>
        <a:p>
          <a:endParaRPr lang="en-US"/>
        </a:p>
      </dgm:t>
    </dgm:pt>
  </dgm:ptLst>
  <dgm:cxnLst>
    <dgm:cxn modelId="{E8225B23-34F4-6E44-B59F-1D3DB4C79980}" srcId="{BC623735-C1A1-114A-A3E2-4920DC4EF4E4}" destId="{9F23C71A-0C1E-4449-B224-728F9BCEF794}" srcOrd="0" destOrd="0" parTransId="{CFCEE69D-8CC9-5E44-BBEA-EB7E2205954A}" sibTransId="{E8F301C4-FF31-DD47-9163-46CE7D5F8E14}"/>
    <dgm:cxn modelId="{B791FB41-E401-7D4A-AE18-D7F91E1BD7D9}" type="presOf" srcId="{9F23C71A-0C1E-4449-B224-728F9BCEF794}" destId="{043F7762-13A4-4D4E-A8BC-6A8FD15AE6DF}" srcOrd="0" destOrd="0" presId="urn:microsoft.com/office/officeart/2005/8/layout/hList1"/>
    <dgm:cxn modelId="{D8836B74-7B58-1B45-AA02-BADDFE987C25}" type="presOf" srcId="{BC623735-C1A1-114A-A3E2-4920DC4EF4E4}" destId="{AA3B3AA7-B4BC-5D46-B08E-598593025585}" srcOrd="0" destOrd="0" presId="urn:microsoft.com/office/officeart/2005/8/layout/hList1"/>
    <dgm:cxn modelId="{4CEA45CC-8F86-9243-ADE8-D9485CA6FE1A}" type="presOf" srcId="{655B6A8D-6BCC-654B-AA7B-60FBA54B4C6A}" destId="{FB342797-FD02-FA4C-ABFE-A2E4E8111A16}" srcOrd="0" destOrd="0" presId="urn:microsoft.com/office/officeart/2005/8/layout/hList1"/>
    <dgm:cxn modelId="{DEAD0583-C225-D441-843C-F7497D5DBC7B}" srcId="{9F23C71A-0C1E-4449-B224-728F9BCEF794}" destId="{DB24F534-15F8-464A-A041-B3E85282EA12}" srcOrd="0" destOrd="0" parTransId="{0240FC53-86C9-774D-AC55-21B37D677448}" sibTransId="{4942F44E-13CD-7A48-8EFA-8375F161E59F}"/>
    <dgm:cxn modelId="{6796DB09-85F7-4C40-8948-3A755C79F3A3}" srcId="{BC623735-C1A1-114A-A3E2-4920DC4EF4E4}" destId="{E7866A51-733E-1641-B845-58F30D339CE0}" srcOrd="1" destOrd="0" parTransId="{8E498BC7-0574-3F4D-8EA2-1DE7690A4FDE}" sibTransId="{FF67EF1F-F5FA-124F-8A34-691E6FB35702}"/>
    <dgm:cxn modelId="{76B5893F-4CD4-FA42-B1BC-8CEA04E9542C}" type="presOf" srcId="{F3E7ABC9-0081-8840-9EBA-A4F7AA183080}" destId="{DD792DAE-1A33-8D45-ADE0-379C97C2B2AD}" srcOrd="0" destOrd="0" presId="urn:microsoft.com/office/officeart/2005/8/layout/hList1"/>
    <dgm:cxn modelId="{4814B00A-37E2-A94C-9F7D-C759DE68337B}" srcId="{BC623735-C1A1-114A-A3E2-4920DC4EF4E4}" destId="{22147DBE-C8ED-0142-8583-AB53C7B340C3}" srcOrd="2" destOrd="0" parTransId="{2D6D7018-D2AD-2C4E-AA7E-0BB9983CDCCE}" sibTransId="{7898C7F7-3EE0-734A-9A2A-B15CB062B8A8}"/>
    <dgm:cxn modelId="{4FB3302E-7322-F648-BBBE-CAEA5B0BD1D4}" type="presOf" srcId="{22147DBE-C8ED-0142-8583-AB53C7B340C3}" destId="{96E03D65-A5C7-D546-A208-CD30E338A9F8}" srcOrd="0" destOrd="0" presId="urn:microsoft.com/office/officeart/2005/8/layout/hList1"/>
    <dgm:cxn modelId="{757D1D64-2ECB-1841-AE25-5022A68743A3}" srcId="{22147DBE-C8ED-0142-8583-AB53C7B340C3}" destId="{655B6A8D-6BCC-654B-AA7B-60FBA54B4C6A}" srcOrd="0" destOrd="0" parTransId="{469AAFB7-1BBF-644D-8B58-3993866ABE09}" sibTransId="{2BE1468F-1EAB-7D4A-84DF-5157131D4EF2}"/>
    <dgm:cxn modelId="{6CA8FB70-29AB-8A4D-8CB9-1C0ECDB73475}" type="presOf" srcId="{DB24F534-15F8-464A-A041-B3E85282EA12}" destId="{19DD4C01-AD57-724C-BC15-6FA5433F031F}" srcOrd="0" destOrd="0" presId="urn:microsoft.com/office/officeart/2005/8/layout/hList1"/>
    <dgm:cxn modelId="{6083B561-3A29-DD43-BA0F-2B57F72D564E}" type="presOf" srcId="{E7866A51-733E-1641-B845-58F30D339CE0}" destId="{F143361F-C1AB-2848-ACD5-6654861F40FE}" srcOrd="0" destOrd="0" presId="urn:microsoft.com/office/officeart/2005/8/layout/hList1"/>
    <dgm:cxn modelId="{CAB5F6BE-00AA-AF4B-B186-221BC860EEE9}" srcId="{E7866A51-733E-1641-B845-58F30D339CE0}" destId="{F3E7ABC9-0081-8840-9EBA-A4F7AA183080}" srcOrd="0" destOrd="0" parTransId="{40346232-D03D-EB48-8333-70F2D72446B7}" sibTransId="{4E01D7A8-ED45-354A-A946-7D809B94FEAA}"/>
    <dgm:cxn modelId="{371BD927-50D0-D648-AD14-71FD881BF566}" type="presParOf" srcId="{AA3B3AA7-B4BC-5D46-B08E-598593025585}" destId="{4E98B666-02B5-3946-822E-985F29FCB38D}" srcOrd="0" destOrd="0" presId="urn:microsoft.com/office/officeart/2005/8/layout/hList1"/>
    <dgm:cxn modelId="{94CDDD12-C54B-6647-B18C-40A24800443B}" type="presParOf" srcId="{4E98B666-02B5-3946-822E-985F29FCB38D}" destId="{043F7762-13A4-4D4E-A8BC-6A8FD15AE6DF}" srcOrd="0" destOrd="0" presId="urn:microsoft.com/office/officeart/2005/8/layout/hList1"/>
    <dgm:cxn modelId="{EA6E85AC-1F5E-854F-A69C-B3624E2C771D}" type="presParOf" srcId="{4E98B666-02B5-3946-822E-985F29FCB38D}" destId="{19DD4C01-AD57-724C-BC15-6FA5433F031F}" srcOrd="1" destOrd="0" presId="urn:microsoft.com/office/officeart/2005/8/layout/hList1"/>
    <dgm:cxn modelId="{0B773C1D-8EDA-924D-9C73-B5D7383DE949}" type="presParOf" srcId="{AA3B3AA7-B4BC-5D46-B08E-598593025585}" destId="{7B85F7EC-360D-CC46-8C61-63703479EB57}" srcOrd="1" destOrd="0" presId="urn:microsoft.com/office/officeart/2005/8/layout/hList1"/>
    <dgm:cxn modelId="{619B52E5-A456-6B4B-8920-50D8639A1F8F}" type="presParOf" srcId="{AA3B3AA7-B4BC-5D46-B08E-598593025585}" destId="{F512F6C2-18EF-2F44-95F4-89046B3030BF}" srcOrd="2" destOrd="0" presId="urn:microsoft.com/office/officeart/2005/8/layout/hList1"/>
    <dgm:cxn modelId="{DBE25EBE-FB35-ED46-8BC2-E1CF82B2D075}" type="presParOf" srcId="{F512F6C2-18EF-2F44-95F4-89046B3030BF}" destId="{F143361F-C1AB-2848-ACD5-6654861F40FE}" srcOrd="0" destOrd="0" presId="urn:microsoft.com/office/officeart/2005/8/layout/hList1"/>
    <dgm:cxn modelId="{75C277BA-0A88-1043-8F08-EEFD511B7254}" type="presParOf" srcId="{F512F6C2-18EF-2F44-95F4-89046B3030BF}" destId="{DD792DAE-1A33-8D45-ADE0-379C97C2B2AD}" srcOrd="1" destOrd="0" presId="urn:microsoft.com/office/officeart/2005/8/layout/hList1"/>
    <dgm:cxn modelId="{15FAA00C-A4B7-B542-9292-9EE294B9B49C}" type="presParOf" srcId="{AA3B3AA7-B4BC-5D46-B08E-598593025585}" destId="{3A1F53B4-4897-574C-9F64-DDD00663A6CD}" srcOrd="3" destOrd="0" presId="urn:microsoft.com/office/officeart/2005/8/layout/hList1"/>
    <dgm:cxn modelId="{03552C5B-5711-8F48-AF86-CE1362DCDF3D}" type="presParOf" srcId="{AA3B3AA7-B4BC-5D46-B08E-598593025585}" destId="{0DF219CF-6084-D440-A82E-377AC09588DE}" srcOrd="4" destOrd="0" presId="urn:microsoft.com/office/officeart/2005/8/layout/hList1"/>
    <dgm:cxn modelId="{055D418D-D518-F545-B61B-423836B690F7}" type="presParOf" srcId="{0DF219CF-6084-D440-A82E-377AC09588DE}" destId="{96E03D65-A5C7-D546-A208-CD30E338A9F8}" srcOrd="0" destOrd="0" presId="urn:microsoft.com/office/officeart/2005/8/layout/hList1"/>
    <dgm:cxn modelId="{90837B42-BDAE-4848-B081-8DD2E00A9FE6}" type="presParOf" srcId="{0DF219CF-6084-D440-A82E-377AC09588DE}" destId="{FB342797-FD02-FA4C-ABFE-A2E4E8111A16}" srcOrd="1" destOrd="0" presId="urn:microsoft.com/office/officeart/2005/8/layout/hLis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9E7CF1-1CB5-034E-8241-BB08A2E6BE37}"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F878938D-9092-D342-9123-1AA459AF68F9}">
      <dgm:prSet/>
      <dgm:spPr>
        <a:solidFill>
          <a:schemeClr val="accent2"/>
        </a:solidFill>
      </dgm:spPr>
      <dgm:t>
        <a:bodyPr/>
        <a:lstStyle/>
        <a:p>
          <a:pPr rtl="0"/>
          <a:r>
            <a:rPr lang="en-US" b="1" dirty="0" smtClean="0"/>
            <a:t>specification/policy</a:t>
          </a:r>
          <a:endParaRPr lang="en-US" dirty="0"/>
        </a:p>
      </dgm:t>
    </dgm:pt>
    <dgm:pt modelId="{63389C0C-5654-5D4A-9BF3-6E536C35E248}" type="parTrans" cxnId="{D238D267-EE6D-DF41-A936-1319364DC3B0}">
      <dgm:prSet/>
      <dgm:spPr/>
      <dgm:t>
        <a:bodyPr/>
        <a:lstStyle/>
        <a:p>
          <a:endParaRPr lang="en-US"/>
        </a:p>
      </dgm:t>
    </dgm:pt>
    <dgm:pt modelId="{1DC5CC01-4DB0-AC45-B745-DE26D51C64F6}" type="sibTrans" cxnId="{D238D267-EE6D-DF41-A936-1319364DC3B0}">
      <dgm:prSet/>
      <dgm:spPr/>
      <dgm:t>
        <a:bodyPr/>
        <a:lstStyle/>
        <a:p>
          <a:endParaRPr lang="en-US"/>
        </a:p>
      </dgm:t>
    </dgm:pt>
    <dgm:pt modelId="{A434F8EF-FE57-9F4D-BB8A-97A3B0C89B33}">
      <dgm:prSet/>
      <dgm:spPr/>
      <dgm:t>
        <a:bodyPr/>
        <a:lstStyle/>
        <a:p>
          <a:pPr rtl="0"/>
          <a:r>
            <a:rPr lang="en-US" b="1" dirty="0" smtClean="0"/>
            <a:t>what is the security scheme supposed to do?</a:t>
          </a:r>
          <a:endParaRPr lang="en-US" dirty="0"/>
        </a:p>
      </dgm:t>
    </dgm:pt>
    <dgm:pt modelId="{87A486DA-7A47-EA47-802A-A83CECEB51A7}" type="parTrans" cxnId="{FB970CAF-BE47-204C-9B52-178AD07D199D}">
      <dgm:prSet/>
      <dgm:spPr/>
      <dgm:t>
        <a:bodyPr/>
        <a:lstStyle/>
        <a:p>
          <a:endParaRPr lang="en-US"/>
        </a:p>
      </dgm:t>
    </dgm:pt>
    <dgm:pt modelId="{50A796E8-EBC4-334A-9B4D-6BCD37553782}" type="sibTrans" cxnId="{FB970CAF-BE47-204C-9B52-178AD07D199D}">
      <dgm:prSet/>
      <dgm:spPr/>
      <dgm:t>
        <a:bodyPr/>
        <a:lstStyle/>
        <a:p>
          <a:endParaRPr lang="en-US"/>
        </a:p>
      </dgm:t>
    </dgm:pt>
    <dgm:pt modelId="{12260977-A035-0842-BECA-D59D2A1BB21D}">
      <dgm:prSet/>
      <dgm:spPr>
        <a:solidFill>
          <a:schemeClr val="accent2"/>
        </a:solidFill>
      </dgm:spPr>
      <dgm:t>
        <a:bodyPr/>
        <a:lstStyle/>
        <a:p>
          <a:pPr rtl="0"/>
          <a:r>
            <a:rPr lang="en-US" b="1" dirty="0" smtClean="0"/>
            <a:t>implementation/mechanisms</a:t>
          </a:r>
          <a:endParaRPr lang="en-US" dirty="0"/>
        </a:p>
      </dgm:t>
    </dgm:pt>
    <dgm:pt modelId="{E90A71C5-A192-8A44-8A5F-9D5512A70C8E}" type="parTrans" cxnId="{64099452-C468-644B-8C00-B56DDF65AB84}">
      <dgm:prSet/>
      <dgm:spPr/>
      <dgm:t>
        <a:bodyPr/>
        <a:lstStyle/>
        <a:p>
          <a:endParaRPr lang="en-US"/>
        </a:p>
      </dgm:t>
    </dgm:pt>
    <dgm:pt modelId="{51535C44-9FD5-8547-8B9F-ED5CC02C56D6}" type="sibTrans" cxnId="{64099452-C468-644B-8C00-B56DDF65AB84}">
      <dgm:prSet/>
      <dgm:spPr/>
      <dgm:t>
        <a:bodyPr/>
        <a:lstStyle/>
        <a:p>
          <a:endParaRPr lang="en-US"/>
        </a:p>
      </dgm:t>
    </dgm:pt>
    <dgm:pt modelId="{DFCAF269-70E2-234B-B999-63191930B29A}">
      <dgm:prSet/>
      <dgm:spPr/>
      <dgm:t>
        <a:bodyPr/>
        <a:lstStyle/>
        <a:p>
          <a:pPr rtl="0"/>
          <a:r>
            <a:rPr lang="en-US" b="1" dirty="0" smtClean="0"/>
            <a:t>how does it do it?</a:t>
          </a:r>
          <a:endParaRPr lang="en-US" b="1" dirty="0"/>
        </a:p>
      </dgm:t>
    </dgm:pt>
    <dgm:pt modelId="{EA154561-FB70-9E43-9E28-53B67F3DC926}" type="parTrans" cxnId="{6521D81F-F08D-2D4B-BB84-E0E9077DD658}">
      <dgm:prSet/>
      <dgm:spPr/>
      <dgm:t>
        <a:bodyPr/>
        <a:lstStyle/>
        <a:p>
          <a:endParaRPr lang="en-US"/>
        </a:p>
      </dgm:t>
    </dgm:pt>
    <dgm:pt modelId="{269F2869-F338-2043-AF97-D2A95490C44C}" type="sibTrans" cxnId="{6521D81F-F08D-2D4B-BB84-E0E9077DD658}">
      <dgm:prSet/>
      <dgm:spPr/>
      <dgm:t>
        <a:bodyPr/>
        <a:lstStyle/>
        <a:p>
          <a:endParaRPr lang="en-US"/>
        </a:p>
      </dgm:t>
    </dgm:pt>
    <dgm:pt modelId="{4E82A429-2C6E-1040-86A1-1358F94950AF}">
      <dgm:prSet/>
      <dgm:spPr>
        <a:solidFill>
          <a:schemeClr val="accent2"/>
        </a:solidFill>
      </dgm:spPr>
      <dgm:t>
        <a:bodyPr/>
        <a:lstStyle/>
        <a:p>
          <a:pPr rtl="0"/>
          <a:r>
            <a:rPr lang="en-US" b="1" dirty="0" smtClean="0"/>
            <a:t>correctness/assurance</a:t>
          </a:r>
          <a:endParaRPr lang="en-US" dirty="0"/>
        </a:p>
      </dgm:t>
    </dgm:pt>
    <dgm:pt modelId="{1DB9275A-5818-084D-B945-57D64D23696A}" type="parTrans" cxnId="{D66EF4FE-9CA6-B144-8D91-573F5F280B4A}">
      <dgm:prSet/>
      <dgm:spPr/>
      <dgm:t>
        <a:bodyPr/>
        <a:lstStyle/>
        <a:p>
          <a:endParaRPr lang="en-US"/>
        </a:p>
      </dgm:t>
    </dgm:pt>
    <dgm:pt modelId="{92E70936-5AF9-204F-AAB5-551DA46A46A3}" type="sibTrans" cxnId="{D66EF4FE-9CA6-B144-8D91-573F5F280B4A}">
      <dgm:prSet/>
      <dgm:spPr/>
      <dgm:t>
        <a:bodyPr/>
        <a:lstStyle/>
        <a:p>
          <a:endParaRPr lang="en-US"/>
        </a:p>
      </dgm:t>
    </dgm:pt>
    <dgm:pt modelId="{F4A9796C-B5ED-0B4A-8CFF-4E18593A0C89}">
      <dgm:prSet/>
      <dgm:spPr/>
      <dgm:t>
        <a:bodyPr/>
        <a:lstStyle/>
        <a:p>
          <a:pPr rtl="0"/>
          <a:r>
            <a:rPr lang="en-US" b="1" dirty="0" smtClean="0"/>
            <a:t>does it really work?</a:t>
          </a:r>
          <a:endParaRPr lang="en-US" b="1" dirty="0"/>
        </a:p>
      </dgm:t>
    </dgm:pt>
    <dgm:pt modelId="{F54A3B94-D698-B249-8ADA-A02EAF72905A}" type="parTrans" cxnId="{9F809B67-1339-044C-A251-F12C4F1E0AA8}">
      <dgm:prSet/>
      <dgm:spPr/>
      <dgm:t>
        <a:bodyPr/>
        <a:lstStyle/>
        <a:p>
          <a:endParaRPr lang="en-US"/>
        </a:p>
      </dgm:t>
    </dgm:pt>
    <dgm:pt modelId="{ED19ED2C-E2AD-D542-BCED-B5AE059C56D2}" type="sibTrans" cxnId="{9F809B67-1339-044C-A251-F12C4F1E0AA8}">
      <dgm:prSet/>
      <dgm:spPr/>
      <dgm:t>
        <a:bodyPr/>
        <a:lstStyle/>
        <a:p>
          <a:endParaRPr lang="en-US"/>
        </a:p>
      </dgm:t>
    </dgm:pt>
    <dgm:pt modelId="{D598ACAD-13F6-E344-8B3C-42BDC24B9B59}" type="pres">
      <dgm:prSet presAssocID="{E39E7CF1-1CB5-034E-8241-BB08A2E6BE37}" presName="diagram" presStyleCnt="0">
        <dgm:presLayoutVars>
          <dgm:chPref val="1"/>
          <dgm:dir/>
          <dgm:animOne val="branch"/>
          <dgm:animLvl val="lvl"/>
          <dgm:resizeHandles/>
        </dgm:presLayoutVars>
      </dgm:prSet>
      <dgm:spPr/>
      <dgm:t>
        <a:bodyPr/>
        <a:lstStyle/>
        <a:p>
          <a:endParaRPr lang="en-US"/>
        </a:p>
      </dgm:t>
    </dgm:pt>
    <dgm:pt modelId="{ECD6B389-0DE4-5C45-9616-453D48750F13}" type="pres">
      <dgm:prSet presAssocID="{F878938D-9092-D342-9123-1AA459AF68F9}" presName="root" presStyleCnt="0"/>
      <dgm:spPr/>
    </dgm:pt>
    <dgm:pt modelId="{35A8116A-4A3B-7543-8F35-F1F3303BD3E7}" type="pres">
      <dgm:prSet presAssocID="{F878938D-9092-D342-9123-1AA459AF68F9}" presName="rootComposite" presStyleCnt="0"/>
      <dgm:spPr/>
    </dgm:pt>
    <dgm:pt modelId="{285FD996-D16B-5845-9FAE-A0C51D4D8EE1}" type="pres">
      <dgm:prSet presAssocID="{F878938D-9092-D342-9123-1AA459AF68F9}" presName="rootText" presStyleLbl="node1" presStyleIdx="0" presStyleCnt="3"/>
      <dgm:spPr/>
      <dgm:t>
        <a:bodyPr/>
        <a:lstStyle/>
        <a:p>
          <a:endParaRPr lang="en-US"/>
        </a:p>
      </dgm:t>
    </dgm:pt>
    <dgm:pt modelId="{74CD30DB-5BFA-7B4E-9FDC-D0CC9B4DAF6D}" type="pres">
      <dgm:prSet presAssocID="{F878938D-9092-D342-9123-1AA459AF68F9}" presName="rootConnector" presStyleLbl="node1" presStyleIdx="0" presStyleCnt="3"/>
      <dgm:spPr/>
      <dgm:t>
        <a:bodyPr/>
        <a:lstStyle/>
        <a:p>
          <a:endParaRPr lang="en-US"/>
        </a:p>
      </dgm:t>
    </dgm:pt>
    <dgm:pt modelId="{34D83B15-1511-8341-8640-2D79A40BAB36}" type="pres">
      <dgm:prSet presAssocID="{F878938D-9092-D342-9123-1AA459AF68F9}" presName="childShape" presStyleCnt="0"/>
      <dgm:spPr/>
    </dgm:pt>
    <dgm:pt modelId="{D8F6AFB9-6D45-9641-8011-841D8DE31A32}" type="pres">
      <dgm:prSet presAssocID="{87A486DA-7A47-EA47-802A-A83CECEB51A7}" presName="Name13" presStyleLbl="parChTrans1D2" presStyleIdx="0" presStyleCnt="3"/>
      <dgm:spPr/>
      <dgm:t>
        <a:bodyPr/>
        <a:lstStyle/>
        <a:p>
          <a:endParaRPr lang="en-US"/>
        </a:p>
      </dgm:t>
    </dgm:pt>
    <dgm:pt modelId="{D6218F6B-0073-E945-8F6D-5E2441815C8E}" type="pres">
      <dgm:prSet presAssocID="{A434F8EF-FE57-9F4D-BB8A-97A3B0C89B33}" presName="childText" presStyleLbl="bgAcc1" presStyleIdx="0" presStyleCnt="3">
        <dgm:presLayoutVars>
          <dgm:bulletEnabled val="1"/>
        </dgm:presLayoutVars>
      </dgm:prSet>
      <dgm:spPr/>
      <dgm:t>
        <a:bodyPr/>
        <a:lstStyle/>
        <a:p>
          <a:endParaRPr lang="en-US"/>
        </a:p>
      </dgm:t>
    </dgm:pt>
    <dgm:pt modelId="{9ED6602B-11EC-FF49-99DF-AB8B779344CA}" type="pres">
      <dgm:prSet presAssocID="{12260977-A035-0842-BECA-D59D2A1BB21D}" presName="root" presStyleCnt="0"/>
      <dgm:spPr/>
    </dgm:pt>
    <dgm:pt modelId="{D0F426E7-81F7-8A47-A6E8-E970ABECB62A}" type="pres">
      <dgm:prSet presAssocID="{12260977-A035-0842-BECA-D59D2A1BB21D}" presName="rootComposite" presStyleCnt="0"/>
      <dgm:spPr/>
    </dgm:pt>
    <dgm:pt modelId="{8AD1A487-7C7B-5648-AA18-26512DA95E5E}" type="pres">
      <dgm:prSet presAssocID="{12260977-A035-0842-BECA-D59D2A1BB21D}" presName="rootText" presStyleLbl="node1" presStyleIdx="1" presStyleCnt="3"/>
      <dgm:spPr/>
      <dgm:t>
        <a:bodyPr/>
        <a:lstStyle/>
        <a:p>
          <a:endParaRPr lang="en-US"/>
        </a:p>
      </dgm:t>
    </dgm:pt>
    <dgm:pt modelId="{6114A587-77D7-A843-9DC4-3E4037D0F8E5}" type="pres">
      <dgm:prSet presAssocID="{12260977-A035-0842-BECA-D59D2A1BB21D}" presName="rootConnector" presStyleLbl="node1" presStyleIdx="1" presStyleCnt="3"/>
      <dgm:spPr/>
      <dgm:t>
        <a:bodyPr/>
        <a:lstStyle/>
        <a:p>
          <a:endParaRPr lang="en-US"/>
        </a:p>
      </dgm:t>
    </dgm:pt>
    <dgm:pt modelId="{A601BABC-428A-C14B-BFB3-E7BF29997962}" type="pres">
      <dgm:prSet presAssocID="{12260977-A035-0842-BECA-D59D2A1BB21D}" presName="childShape" presStyleCnt="0"/>
      <dgm:spPr/>
    </dgm:pt>
    <dgm:pt modelId="{F6B72C8D-2B03-3340-ACE7-CA9EFDA9D5FA}" type="pres">
      <dgm:prSet presAssocID="{EA154561-FB70-9E43-9E28-53B67F3DC926}" presName="Name13" presStyleLbl="parChTrans1D2" presStyleIdx="1" presStyleCnt="3"/>
      <dgm:spPr/>
      <dgm:t>
        <a:bodyPr/>
        <a:lstStyle/>
        <a:p>
          <a:endParaRPr lang="en-US"/>
        </a:p>
      </dgm:t>
    </dgm:pt>
    <dgm:pt modelId="{D855BA4F-923D-8F45-8B06-7263285B1E57}" type="pres">
      <dgm:prSet presAssocID="{DFCAF269-70E2-234B-B999-63191930B29A}" presName="childText" presStyleLbl="bgAcc1" presStyleIdx="1" presStyleCnt="3">
        <dgm:presLayoutVars>
          <dgm:bulletEnabled val="1"/>
        </dgm:presLayoutVars>
      </dgm:prSet>
      <dgm:spPr/>
      <dgm:t>
        <a:bodyPr/>
        <a:lstStyle/>
        <a:p>
          <a:endParaRPr lang="en-US"/>
        </a:p>
      </dgm:t>
    </dgm:pt>
    <dgm:pt modelId="{92543F79-05F7-4F4F-A385-E79EA5CB7CEC}" type="pres">
      <dgm:prSet presAssocID="{4E82A429-2C6E-1040-86A1-1358F94950AF}" presName="root" presStyleCnt="0"/>
      <dgm:spPr/>
    </dgm:pt>
    <dgm:pt modelId="{551FF388-52E3-8149-AB2E-E340F75F2516}" type="pres">
      <dgm:prSet presAssocID="{4E82A429-2C6E-1040-86A1-1358F94950AF}" presName="rootComposite" presStyleCnt="0"/>
      <dgm:spPr/>
    </dgm:pt>
    <dgm:pt modelId="{5019FF85-DA33-4B46-B387-124F2B39377A}" type="pres">
      <dgm:prSet presAssocID="{4E82A429-2C6E-1040-86A1-1358F94950AF}" presName="rootText" presStyleLbl="node1" presStyleIdx="2" presStyleCnt="3"/>
      <dgm:spPr/>
      <dgm:t>
        <a:bodyPr/>
        <a:lstStyle/>
        <a:p>
          <a:endParaRPr lang="en-US"/>
        </a:p>
      </dgm:t>
    </dgm:pt>
    <dgm:pt modelId="{F41936D8-FC74-E149-B717-B292F9A00194}" type="pres">
      <dgm:prSet presAssocID="{4E82A429-2C6E-1040-86A1-1358F94950AF}" presName="rootConnector" presStyleLbl="node1" presStyleIdx="2" presStyleCnt="3"/>
      <dgm:spPr/>
      <dgm:t>
        <a:bodyPr/>
        <a:lstStyle/>
        <a:p>
          <a:endParaRPr lang="en-US"/>
        </a:p>
      </dgm:t>
    </dgm:pt>
    <dgm:pt modelId="{3B24F7A4-928E-4F46-9DE6-D920723599CE}" type="pres">
      <dgm:prSet presAssocID="{4E82A429-2C6E-1040-86A1-1358F94950AF}" presName="childShape" presStyleCnt="0"/>
      <dgm:spPr/>
    </dgm:pt>
    <dgm:pt modelId="{10F23F75-5393-6D4B-A28E-708A701B6B4A}" type="pres">
      <dgm:prSet presAssocID="{F54A3B94-D698-B249-8ADA-A02EAF72905A}" presName="Name13" presStyleLbl="parChTrans1D2" presStyleIdx="2" presStyleCnt="3"/>
      <dgm:spPr/>
      <dgm:t>
        <a:bodyPr/>
        <a:lstStyle/>
        <a:p>
          <a:endParaRPr lang="en-US"/>
        </a:p>
      </dgm:t>
    </dgm:pt>
    <dgm:pt modelId="{6666AF39-9428-BF4E-ADE8-A4211C0EB88E}" type="pres">
      <dgm:prSet presAssocID="{F4A9796C-B5ED-0B4A-8CFF-4E18593A0C89}" presName="childText" presStyleLbl="bgAcc1" presStyleIdx="2" presStyleCnt="3">
        <dgm:presLayoutVars>
          <dgm:bulletEnabled val="1"/>
        </dgm:presLayoutVars>
      </dgm:prSet>
      <dgm:spPr/>
      <dgm:t>
        <a:bodyPr/>
        <a:lstStyle/>
        <a:p>
          <a:endParaRPr lang="en-US"/>
        </a:p>
      </dgm:t>
    </dgm:pt>
  </dgm:ptLst>
  <dgm:cxnLst>
    <dgm:cxn modelId="{958A465D-5BBF-7B44-871C-4DFB3CB45FB3}" type="presOf" srcId="{F4A9796C-B5ED-0B4A-8CFF-4E18593A0C89}" destId="{6666AF39-9428-BF4E-ADE8-A4211C0EB88E}" srcOrd="0" destOrd="0" presId="urn:microsoft.com/office/officeart/2005/8/layout/hierarchy3"/>
    <dgm:cxn modelId="{A1302766-D058-E54E-887F-43CF29E8C496}" type="presOf" srcId="{E39E7CF1-1CB5-034E-8241-BB08A2E6BE37}" destId="{D598ACAD-13F6-E344-8B3C-42BDC24B9B59}" srcOrd="0" destOrd="0" presId="urn:microsoft.com/office/officeart/2005/8/layout/hierarchy3"/>
    <dgm:cxn modelId="{7B33E1F6-61AA-8D42-8851-40A094F7DE36}" type="presOf" srcId="{4E82A429-2C6E-1040-86A1-1358F94950AF}" destId="{F41936D8-FC74-E149-B717-B292F9A00194}" srcOrd="1" destOrd="0" presId="urn:microsoft.com/office/officeart/2005/8/layout/hierarchy3"/>
    <dgm:cxn modelId="{64099452-C468-644B-8C00-B56DDF65AB84}" srcId="{E39E7CF1-1CB5-034E-8241-BB08A2E6BE37}" destId="{12260977-A035-0842-BECA-D59D2A1BB21D}" srcOrd="1" destOrd="0" parTransId="{E90A71C5-A192-8A44-8A5F-9D5512A70C8E}" sibTransId="{51535C44-9FD5-8547-8B9F-ED5CC02C56D6}"/>
    <dgm:cxn modelId="{0B1ED9C9-6778-F247-973F-E19C237FC5A6}" type="presOf" srcId="{12260977-A035-0842-BECA-D59D2A1BB21D}" destId="{6114A587-77D7-A843-9DC4-3E4037D0F8E5}" srcOrd="1" destOrd="0" presId="urn:microsoft.com/office/officeart/2005/8/layout/hierarchy3"/>
    <dgm:cxn modelId="{D2E2BD33-7901-8340-8BD0-83FB7C05C421}" type="presOf" srcId="{87A486DA-7A47-EA47-802A-A83CECEB51A7}" destId="{D8F6AFB9-6D45-9641-8011-841D8DE31A32}" srcOrd="0" destOrd="0" presId="urn:microsoft.com/office/officeart/2005/8/layout/hierarchy3"/>
    <dgm:cxn modelId="{9F809B67-1339-044C-A251-F12C4F1E0AA8}" srcId="{4E82A429-2C6E-1040-86A1-1358F94950AF}" destId="{F4A9796C-B5ED-0B4A-8CFF-4E18593A0C89}" srcOrd="0" destOrd="0" parTransId="{F54A3B94-D698-B249-8ADA-A02EAF72905A}" sibTransId="{ED19ED2C-E2AD-D542-BCED-B5AE059C56D2}"/>
    <dgm:cxn modelId="{38A3CC0C-82CA-8548-A888-4A09315A1BE8}" type="presOf" srcId="{F878938D-9092-D342-9123-1AA459AF68F9}" destId="{74CD30DB-5BFA-7B4E-9FDC-D0CC9B4DAF6D}" srcOrd="1" destOrd="0" presId="urn:microsoft.com/office/officeart/2005/8/layout/hierarchy3"/>
    <dgm:cxn modelId="{4CEDA58F-8792-194D-9900-6FF091880175}" type="presOf" srcId="{12260977-A035-0842-BECA-D59D2A1BB21D}" destId="{8AD1A487-7C7B-5648-AA18-26512DA95E5E}" srcOrd="0" destOrd="0" presId="urn:microsoft.com/office/officeart/2005/8/layout/hierarchy3"/>
    <dgm:cxn modelId="{94A25B63-5AED-D346-B8AB-94314F2683D9}" type="presOf" srcId="{A434F8EF-FE57-9F4D-BB8A-97A3B0C89B33}" destId="{D6218F6B-0073-E945-8F6D-5E2441815C8E}" srcOrd="0" destOrd="0" presId="urn:microsoft.com/office/officeart/2005/8/layout/hierarchy3"/>
    <dgm:cxn modelId="{EF507B66-5D35-1140-A649-BE6E4C5B2259}" type="presOf" srcId="{EA154561-FB70-9E43-9E28-53B67F3DC926}" destId="{F6B72C8D-2B03-3340-ACE7-CA9EFDA9D5FA}" srcOrd="0" destOrd="0" presId="urn:microsoft.com/office/officeart/2005/8/layout/hierarchy3"/>
    <dgm:cxn modelId="{B4018B96-36DB-5D40-B166-39BE46732E76}" type="presOf" srcId="{F878938D-9092-D342-9123-1AA459AF68F9}" destId="{285FD996-D16B-5845-9FAE-A0C51D4D8EE1}" srcOrd="0" destOrd="0" presId="urn:microsoft.com/office/officeart/2005/8/layout/hierarchy3"/>
    <dgm:cxn modelId="{CDBE19B7-B06E-A84B-96A2-BA84DEC36F9F}" type="presOf" srcId="{4E82A429-2C6E-1040-86A1-1358F94950AF}" destId="{5019FF85-DA33-4B46-B387-124F2B39377A}" srcOrd="0" destOrd="0" presId="urn:microsoft.com/office/officeart/2005/8/layout/hierarchy3"/>
    <dgm:cxn modelId="{D238D267-EE6D-DF41-A936-1319364DC3B0}" srcId="{E39E7CF1-1CB5-034E-8241-BB08A2E6BE37}" destId="{F878938D-9092-D342-9123-1AA459AF68F9}" srcOrd="0" destOrd="0" parTransId="{63389C0C-5654-5D4A-9BF3-6E536C35E248}" sibTransId="{1DC5CC01-4DB0-AC45-B745-DE26D51C64F6}"/>
    <dgm:cxn modelId="{15D5FD1E-C0BD-364A-9C0A-27A01EFDF9FE}" type="presOf" srcId="{DFCAF269-70E2-234B-B999-63191930B29A}" destId="{D855BA4F-923D-8F45-8B06-7263285B1E57}" srcOrd="0" destOrd="0" presId="urn:microsoft.com/office/officeart/2005/8/layout/hierarchy3"/>
    <dgm:cxn modelId="{FB970CAF-BE47-204C-9B52-178AD07D199D}" srcId="{F878938D-9092-D342-9123-1AA459AF68F9}" destId="{A434F8EF-FE57-9F4D-BB8A-97A3B0C89B33}" srcOrd="0" destOrd="0" parTransId="{87A486DA-7A47-EA47-802A-A83CECEB51A7}" sibTransId="{50A796E8-EBC4-334A-9B4D-6BCD37553782}"/>
    <dgm:cxn modelId="{6521D81F-F08D-2D4B-BB84-E0E9077DD658}" srcId="{12260977-A035-0842-BECA-D59D2A1BB21D}" destId="{DFCAF269-70E2-234B-B999-63191930B29A}" srcOrd="0" destOrd="0" parTransId="{EA154561-FB70-9E43-9E28-53B67F3DC926}" sibTransId="{269F2869-F338-2043-AF97-D2A95490C44C}"/>
    <dgm:cxn modelId="{D66EF4FE-9CA6-B144-8D91-573F5F280B4A}" srcId="{E39E7CF1-1CB5-034E-8241-BB08A2E6BE37}" destId="{4E82A429-2C6E-1040-86A1-1358F94950AF}" srcOrd="2" destOrd="0" parTransId="{1DB9275A-5818-084D-B945-57D64D23696A}" sibTransId="{92E70936-5AF9-204F-AAB5-551DA46A46A3}"/>
    <dgm:cxn modelId="{5AAB8683-7C20-874E-97A7-5BB468C43B6A}" type="presOf" srcId="{F54A3B94-D698-B249-8ADA-A02EAF72905A}" destId="{10F23F75-5393-6D4B-A28E-708A701B6B4A}" srcOrd="0" destOrd="0" presId="urn:microsoft.com/office/officeart/2005/8/layout/hierarchy3"/>
    <dgm:cxn modelId="{8974E15C-98C6-E340-8777-BDA2D2EC3B99}" type="presParOf" srcId="{D598ACAD-13F6-E344-8B3C-42BDC24B9B59}" destId="{ECD6B389-0DE4-5C45-9616-453D48750F13}" srcOrd="0" destOrd="0" presId="urn:microsoft.com/office/officeart/2005/8/layout/hierarchy3"/>
    <dgm:cxn modelId="{2001D7DC-FE1E-B642-9393-11045BC274EC}" type="presParOf" srcId="{ECD6B389-0DE4-5C45-9616-453D48750F13}" destId="{35A8116A-4A3B-7543-8F35-F1F3303BD3E7}" srcOrd="0" destOrd="0" presId="urn:microsoft.com/office/officeart/2005/8/layout/hierarchy3"/>
    <dgm:cxn modelId="{6B12CF5A-0411-5A4E-84E8-EA91977383B2}" type="presParOf" srcId="{35A8116A-4A3B-7543-8F35-F1F3303BD3E7}" destId="{285FD996-D16B-5845-9FAE-A0C51D4D8EE1}" srcOrd="0" destOrd="0" presId="urn:microsoft.com/office/officeart/2005/8/layout/hierarchy3"/>
    <dgm:cxn modelId="{FAE7FCF8-6AF3-C646-9898-C6AFD339ACA1}" type="presParOf" srcId="{35A8116A-4A3B-7543-8F35-F1F3303BD3E7}" destId="{74CD30DB-5BFA-7B4E-9FDC-D0CC9B4DAF6D}" srcOrd="1" destOrd="0" presId="urn:microsoft.com/office/officeart/2005/8/layout/hierarchy3"/>
    <dgm:cxn modelId="{98D93B3E-AED7-6445-A431-7691D2C22029}" type="presParOf" srcId="{ECD6B389-0DE4-5C45-9616-453D48750F13}" destId="{34D83B15-1511-8341-8640-2D79A40BAB36}" srcOrd="1" destOrd="0" presId="urn:microsoft.com/office/officeart/2005/8/layout/hierarchy3"/>
    <dgm:cxn modelId="{675602A1-DAC7-8B4A-92B1-41C15CB92297}" type="presParOf" srcId="{34D83B15-1511-8341-8640-2D79A40BAB36}" destId="{D8F6AFB9-6D45-9641-8011-841D8DE31A32}" srcOrd="0" destOrd="0" presId="urn:microsoft.com/office/officeart/2005/8/layout/hierarchy3"/>
    <dgm:cxn modelId="{408E4141-B735-004F-AD38-5B000065214F}" type="presParOf" srcId="{34D83B15-1511-8341-8640-2D79A40BAB36}" destId="{D6218F6B-0073-E945-8F6D-5E2441815C8E}" srcOrd="1" destOrd="0" presId="urn:microsoft.com/office/officeart/2005/8/layout/hierarchy3"/>
    <dgm:cxn modelId="{9CB553C2-B777-B44F-959A-BC7B535EC9E4}" type="presParOf" srcId="{D598ACAD-13F6-E344-8B3C-42BDC24B9B59}" destId="{9ED6602B-11EC-FF49-99DF-AB8B779344CA}" srcOrd="1" destOrd="0" presId="urn:microsoft.com/office/officeart/2005/8/layout/hierarchy3"/>
    <dgm:cxn modelId="{F3B7FEA9-6545-1747-838F-9A10964D41FE}" type="presParOf" srcId="{9ED6602B-11EC-FF49-99DF-AB8B779344CA}" destId="{D0F426E7-81F7-8A47-A6E8-E970ABECB62A}" srcOrd="0" destOrd="0" presId="urn:microsoft.com/office/officeart/2005/8/layout/hierarchy3"/>
    <dgm:cxn modelId="{BF5D8D82-F28B-474C-8C81-4FD2579B5DD5}" type="presParOf" srcId="{D0F426E7-81F7-8A47-A6E8-E970ABECB62A}" destId="{8AD1A487-7C7B-5648-AA18-26512DA95E5E}" srcOrd="0" destOrd="0" presId="urn:microsoft.com/office/officeart/2005/8/layout/hierarchy3"/>
    <dgm:cxn modelId="{1D3B8A26-A27C-6645-9B3B-7CC4706E276E}" type="presParOf" srcId="{D0F426E7-81F7-8A47-A6E8-E970ABECB62A}" destId="{6114A587-77D7-A843-9DC4-3E4037D0F8E5}" srcOrd="1" destOrd="0" presId="urn:microsoft.com/office/officeart/2005/8/layout/hierarchy3"/>
    <dgm:cxn modelId="{AA8B7B10-440F-FE4B-97D1-2C1F666BDD32}" type="presParOf" srcId="{9ED6602B-11EC-FF49-99DF-AB8B779344CA}" destId="{A601BABC-428A-C14B-BFB3-E7BF29997962}" srcOrd="1" destOrd="0" presId="urn:microsoft.com/office/officeart/2005/8/layout/hierarchy3"/>
    <dgm:cxn modelId="{46121A81-BA05-454E-A649-B8001BC8DAEC}" type="presParOf" srcId="{A601BABC-428A-C14B-BFB3-E7BF29997962}" destId="{F6B72C8D-2B03-3340-ACE7-CA9EFDA9D5FA}" srcOrd="0" destOrd="0" presId="urn:microsoft.com/office/officeart/2005/8/layout/hierarchy3"/>
    <dgm:cxn modelId="{7AE42F36-8011-4C43-8D97-BB262FEB09BC}" type="presParOf" srcId="{A601BABC-428A-C14B-BFB3-E7BF29997962}" destId="{D855BA4F-923D-8F45-8B06-7263285B1E57}" srcOrd="1" destOrd="0" presId="urn:microsoft.com/office/officeart/2005/8/layout/hierarchy3"/>
    <dgm:cxn modelId="{6B1C4BFB-3EB0-284C-9260-2287FB079461}" type="presParOf" srcId="{D598ACAD-13F6-E344-8B3C-42BDC24B9B59}" destId="{92543F79-05F7-4F4F-A385-E79EA5CB7CEC}" srcOrd="2" destOrd="0" presId="urn:microsoft.com/office/officeart/2005/8/layout/hierarchy3"/>
    <dgm:cxn modelId="{118068B5-2E94-B648-BD5F-CB100DA37848}" type="presParOf" srcId="{92543F79-05F7-4F4F-A385-E79EA5CB7CEC}" destId="{551FF388-52E3-8149-AB2E-E340F75F2516}" srcOrd="0" destOrd="0" presId="urn:microsoft.com/office/officeart/2005/8/layout/hierarchy3"/>
    <dgm:cxn modelId="{589DC193-DDEC-C148-8733-DCE062D06735}" type="presParOf" srcId="{551FF388-52E3-8149-AB2E-E340F75F2516}" destId="{5019FF85-DA33-4B46-B387-124F2B39377A}" srcOrd="0" destOrd="0" presId="urn:microsoft.com/office/officeart/2005/8/layout/hierarchy3"/>
    <dgm:cxn modelId="{E4004787-1A42-B147-9192-BECCC29D670D}" type="presParOf" srcId="{551FF388-52E3-8149-AB2E-E340F75F2516}" destId="{F41936D8-FC74-E149-B717-B292F9A00194}" srcOrd="1" destOrd="0" presId="urn:microsoft.com/office/officeart/2005/8/layout/hierarchy3"/>
    <dgm:cxn modelId="{9E68C399-1DF0-4649-86C6-E05E00B05ABA}" type="presParOf" srcId="{92543F79-05F7-4F4F-A385-E79EA5CB7CEC}" destId="{3B24F7A4-928E-4F46-9DE6-D920723599CE}" srcOrd="1" destOrd="0" presId="urn:microsoft.com/office/officeart/2005/8/layout/hierarchy3"/>
    <dgm:cxn modelId="{AED14C27-36A5-D14A-8CE4-AE213001875B}" type="presParOf" srcId="{3B24F7A4-928E-4F46-9DE6-D920723599CE}" destId="{10F23F75-5393-6D4B-A28E-708A701B6B4A}" srcOrd="0" destOrd="0" presId="urn:microsoft.com/office/officeart/2005/8/layout/hierarchy3"/>
    <dgm:cxn modelId="{19ACB0C6-CB9F-C540-B22E-6F8B04DB6159}" type="presParOf" srcId="{3B24F7A4-928E-4F46-9DE6-D920723599CE}" destId="{6666AF39-9428-BF4E-ADE8-A4211C0EB88E}"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C16D17-FB55-F248-9E1B-C9050B2F0096}"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0B9AA26D-AABA-AC42-8733-D657D4883874}">
      <dgm:prSet/>
      <dgm:spPr/>
      <dgm:t>
        <a:bodyPr/>
        <a:lstStyle/>
        <a:p>
          <a:pPr rtl="0"/>
          <a:r>
            <a:rPr lang="en-US" b="1" dirty="0" smtClean="0"/>
            <a:t>involves four complementary courses of action:</a:t>
          </a:r>
          <a:endParaRPr lang="en-US" b="1" dirty="0"/>
        </a:p>
      </dgm:t>
    </dgm:pt>
    <dgm:pt modelId="{C63E60EE-FFDC-DA47-B65A-0869C747CFC1}" type="parTrans" cxnId="{D5A98F00-E446-D94F-BC10-EF4FAE1FDF8C}">
      <dgm:prSet/>
      <dgm:spPr/>
      <dgm:t>
        <a:bodyPr/>
        <a:lstStyle/>
        <a:p>
          <a:endParaRPr lang="en-US"/>
        </a:p>
      </dgm:t>
    </dgm:pt>
    <dgm:pt modelId="{BFB2E3E3-EC7D-9748-BBE0-2A915DB7B672}" type="sibTrans" cxnId="{D5A98F00-E446-D94F-BC10-EF4FAE1FDF8C}">
      <dgm:prSet/>
      <dgm:spPr/>
      <dgm:t>
        <a:bodyPr/>
        <a:lstStyle/>
        <a:p>
          <a:endParaRPr lang="en-US"/>
        </a:p>
      </dgm:t>
    </dgm:pt>
    <dgm:pt modelId="{B7B12387-D67E-7242-B127-FF765FAC97E7}">
      <dgm:prSet/>
      <dgm:spPr/>
      <dgm:t>
        <a:bodyPr/>
        <a:lstStyle/>
        <a:p>
          <a:pPr rtl="0"/>
          <a:r>
            <a:rPr lang="en-US" b="1" dirty="0" smtClean="0"/>
            <a:t>prevention</a:t>
          </a:r>
          <a:endParaRPr lang="en-US" dirty="0"/>
        </a:p>
      </dgm:t>
    </dgm:pt>
    <dgm:pt modelId="{BF1CE0CB-FE22-1E4E-B570-70344E7D3144}" type="parTrans" cxnId="{51AA7B90-D569-6649-9844-66D413E71781}">
      <dgm:prSet/>
      <dgm:spPr/>
    </dgm:pt>
    <dgm:pt modelId="{6BAD7434-274A-2D4C-9CAA-C8A8EECDB9E9}" type="sibTrans" cxnId="{51AA7B90-D569-6649-9844-66D413E71781}">
      <dgm:prSet/>
      <dgm:spPr/>
    </dgm:pt>
    <dgm:pt modelId="{4BED5CFE-3400-0F49-AA0A-A21DB2C3885E}">
      <dgm:prSet/>
      <dgm:spPr/>
      <dgm:t>
        <a:bodyPr/>
        <a:lstStyle/>
        <a:p>
          <a:pPr rtl="0"/>
          <a:r>
            <a:rPr lang="en-US" b="1" dirty="0" smtClean="0"/>
            <a:t>secure encryption algorithms</a:t>
          </a:r>
          <a:endParaRPr lang="en-US" b="1" dirty="0"/>
        </a:p>
      </dgm:t>
    </dgm:pt>
    <dgm:pt modelId="{5DA18938-5D56-F644-B98E-9F7B2005AC9A}" type="parTrans" cxnId="{4BBBF891-1E45-EF46-AA7D-919B9FF419B3}">
      <dgm:prSet/>
      <dgm:spPr/>
      <dgm:t>
        <a:bodyPr/>
        <a:lstStyle/>
        <a:p>
          <a:endParaRPr lang="en-US"/>
        </a:p>
      </dgm:t>
    </dgm:pt>
    <dgm:pt modelId="{A76D6769-E5E9-6D42-BADF-1777BC6926B3}" type="sibTrans" cxnId="{4BBBF891-1E45-EF46-AA7D-919B9FF419B3}">
      <dgm:prSet/>
      <dgm:spPr/>
      <dgm:t>
        <a:bodyPr/>
        <a:lstStyle/>
        <a:p>
          <a:endParaRPr lang="en-US"/>
        </a:p>
      </dgm:t>
    </dgm:pt>
    <dgm:pt modelId="{8E30D707-592C-5D48-8EC2-38D610660C6C}">
      <dgm:prSet/>
      <dgm:spPr/>
      <dgm:t>
        <a:bodyPr/>
        <a:lstStyle/>
        <a:p>
          <a:pPr rtl="0"/>
          <a:r>
            <a:rPr lang="en-US" b="1" dirty="0" smtClean="0"/>
            <a:t>prevent unauthorized access to encryption keys</a:t>
          </a:r>
          <a:endParaRPr lang="en-US" b="1" dirty="0"/>
        </a:p>
      </dgm:t>
    </dgm:pt>
    <dgm:pt modelId="{068EA717-FB3E-0547-AFA0-B96396755A50}" type="parTrans" cxnId="{2F6F7903-394A-0243-8403-FFF97D963EB3}">
      <dgm:prSet/>
      <dgm:spPr/>
      <dgm:t>
        <a:bodyPr/>
        <a:lstStyle/>
        <a:p>
          <a:endParaRPr lang="en-US"/>
        </a:p>
      </dgm:t>
    </dgm:pt>
    <dgm:pt modelId="{F54FF2D8-CCC1-EF4E-B245-8A7BD6893295}" type="sibTrans" cxnId="{2F6F7903-394A-0243-8403-FFF97D963EB3}">
      <dgm:prSet/>
      <dgm:spPr/>
      <dgm:t>
        <a:bodyPr/>
        <a:lstStyle/>
        <a:p>
          <a:endParaRPr lang="en-US"/>
        </a:p>
      </dgm:t>
    </dgm:pt>
    <dgm:pt modelId="{04D1891E-65D5-AE48-BE2C-0D148EBB4C07}">
      <dgm:prSet/>
      <dgm:spPr/>
      <dgm:t>
        <a:bodyPr/>
        <a:lstStyle/>
        <a:p>
          <a:pPr rtl="0"/>
          <a:r>
            <a:rPr lang="en-US" b="1" dirty="0" smtClean="0"/>
            <a:t>detection</a:t>
          </a:r>
          <a:endParaRPr lang="en-US" dirty="0"/>
        </a:p>
      </dgm:t>
    </dgm:pt>
    <dgm:pt modelId="{96AC82DA-ED76-5341-8F28-87034FF8EC55}" type="parTrans" cxnId="{EA8C8722-948B-954E-AB91-F9C2FD0C41D1}">
      <dgm:prSet/>
      <dgm:spPr/>
    </dgm:pt>
    <dgm:pt modelId="{7F63B760-A47D-3D4F-9EE0-4F8457CDF8A4}" type="sibTrans" cxnId="{EA8C8722-948B-954E-AB91-F9C2FD0C41D1}">
      <dgm:prSet/>
      <dgm:spPr/>
    </dgm:pt>
    <dgm:pt modelId="{6132F5EA-A9ED-0649-9E19-B19026053BCC}">
      <dgm:prSet/>
      <dgm:spPr/>
      <dgm:t>
        <a:bodyPr/>
        <a:lstStyle/>
        <a:p>
          <a:pPr rtl="0"/>
          <a:r>
            <a:rPr lang="en-US" b="1" dirty="0" smtClean="0"/>
            <a:t>intrusion detection systems</a:t>
          </a:r>
          <a:endParaRPr lang="en-US" dirty="0"/>
        </a:p>
      </dgm:t>
    </dgm:pt>
    <dgm:pt modelId="{67AA2C6A-508C-7F47-B3C9-5272578C126C}" type="parTrans" cxnId="{E3B9F70E-3257-C148-832E-B581DCDE7169}">
      <dgm:prSet/>
      <dgm:spPr/>
      <dgm:t>
        <a:bodyPr/>
        <a:lstStyle/>
        <a:p>
          <a:endParaRPr lang="en-US"/>
        </a:p>
      </dgm:t>
    </dgm:pt>
    <dgm:pt modelId="{940B1652-E1DE-A743-A736-EC0BED8513E4}" type="sibTrans" cxnId="{E3B9F70E-3257-C148-832E-B581DCDE7169}">
      <dgm:prSet/>
      <dgm:spPr/>
      <dgm:t>
        <a:bodyPr/>
        <a:lstStyle/>
        <a:p>
          <a:endParaRPr lang="en-US"/>
        </a:p>
      </dgm:t>
    </dgm:pt>
    <dgm:pt modelId="{8B368DAF-1D76-D94E-A98B-BC136DA6233D}">
      <dgm:prSet/>
      <dgm:spPr/>
      <dgm:t>
        <a:bodyPr/>
        <a:lstStyle/>
        <a:p>
          <a:pPr rtl="0"/>
          <a:r>
            <a:rPr lang="en-US" b="1" dirty="0" smtClean="0"/>
            <a:t>detection of denial of service attacks</a:t>
          </a:r>
          <a:endParaRPr lang="en-US" dirty="0"/>
        </a:p>
      </dgm:t>
    </dgm:pt>
    <dgm:pt modelId="{75FCC150-A5AE-084A-B11A-BFAFD2C36687}" type="parTrans" cxnId="{4EC87BF3-DD95-9444-99DE-7BD7E6A6B9CB}">
      <dgm:prSet/>
      <dgm:spPr/>
      <dgm:t>
        <a:bodyPr/>
        <a:lstStyle/>
        <a:p>
          <a:endParaRPr lang="en-US"/>
        </a:p>
      </dgm:t>
    </dgm:pt>
    <dgm:pt modelId="{38E37D30-B1E1-B941-8FBA-53C78616EA62}" type="sibTrans" cxnId="{4EC87BF3-DD95-9444-99DE-7BD7E6A6B9CB}">
      <dgm:prSet/>
      <dgm:spPr/>
      <dgm:t>
        <a:bodyPr/>
        <a:lstStyle/>
        <a:p>
          <a:endParaRPr lang="en-US"/>
        </a:p>
      </dgm:t>
    </dgm:pt>
    <dgm:pt modelId="{BE469068-DB31-E649-A794-8CE206C8F7E0}">
      <dgm:prSet/>
      <dgm:spPr/>
      <dgm:t>
        <a:bodyPr/>
        <a:lstStyle/>
        <a:p>
          <a:pPr rtl="0"/>
          <a:r>
            <a:rPr lang="en-US" b="1" dirty="0" smtClean="0"/>
            <a:t>response</a:t>
          </a:r>
          <a:endParaRPr lang="en-US" dirty="0"/>
        </a:p>
      </dgm:t>
    </dgm:pt>
    <dgm:pt modelId="{35847B9D-7B88-4748-851A-1D0DAB65CD83}" type="parTrans" cxnId="{771621EE-DEEC-344D-ADF3-6C7D1CD0D6ED}">
      <dgm:prSet/>
      <dgm:spPr/>
    </dgm:pt>
    <dgm:pt modelId="{EFB96F35-39D6-EC46-AFEA-D9F587ED8146}" type="sibTrans" cxnId="{771621EE-DEEC-344D-ADF3-6C7D1CD0D6ED}">
      <dgm:prSet/>
      <dgm:spPr/>
    </dgm:pt>
    <dgm:pt modelId="{15540290-664F-B04F-AEC5-EA8B6D68C43A}">
      <dgm:prSet/>
      <dgm:spPr/>
      <dgm:t>
        <a:bodyPr/>
        <a:lstStyle/>
        <a:p>
          <a:pPr rtl="0"/>
          <a:r>
            <a:rPr lang="en-US" b="1" dirty="0" smtClean="0"/>
            <a:t>upon detection, being able to halt an attack and prevent further damage</a:t>
          </a:r>
          <a:endParaRPr lang="en-US" dirty="0"/>
        </a:p>
      </dgm:t>
    </dgm:pt>
    <dgm:pt modelId="{BB90BE9A-E926-0A4B-9613-EBD132E89693}" type="parTrans" cxnId="{DD4DCB42-7F8E-244B-83CE-A0DFAC0C2A65}">
      <dgm:prSet/>
      <dgm:spPr/>
      <dgm:t>
        <a:bodyPr/>
        <a:lstStyle/>
        <a:p>
          <a:endParaRPr lang="en-US"/>
        </a:p>
      </dgm:t>
    </dgm:pt>
    <dgm:pt modelId="{5DF1DF25-2091-514B-A410-440A717B285C}" type="sibTrans" cxnId="{DD4DCB42-7F8E-244B-83CE-A0DFAC0C2A65}">
      <dgm:prSet/>
      <dgm:spPr/>
      <dgm:t>
        <a:bodyPr/>
        <a:lstStyle/>
        <a:p>
          <a:endParaRPr lang="en-US"/>
        </a:p>
      </dgm:t>
    </dgm:pt>
    <dgm:pt modelId="{97F7E6F6-5FA2-DD40-97E7-72095058227E}" type="pres">
      <dgm:prSet presAssocID="{E5C16D17-FB55-F248-9E1B-C9050B2F0096}" presName="matrix" presStyleCnt="0">
        <dgm:presLayoutVars>
          <dgm:chMax val="1"/>
          <dgm:dir/>
          <dgm:resizeHandles val="exact"/>
        </dgm:presLayoutVars>
      </dgm:prSet>
      <dgm:spPr/>
      <dgm:t>
        <a:bodyPr/>
        <a:lstStyle/>
        <a:p>
          <a:endParaRPr lang="en-US"/>
        </a:p>
      </dgm:t>
    </dgm:pt>
    <dgm:pt modelId="{E86847CD-34B4-054D-BDF6-F60C09B77543}" type="pres">
      <dgm:prSet presAssocID="{E5C16D17-FB55-F248-9E1B-C9050B2F0096}" presName="diamond" presStyleLbl="bgShp" presStyleIdx="0" presStyleCnt="1"/>
      <dgm:spPr/>
    </dgm:pt>
    <dgm:pt modelId="{D66EC5FF-5530-F242-8D0F-5C1B6758DBF6}" type="pres">
      <dgm:prSet presAssocID="{E5C16D17-FB55-F248-9E1B-C9050B2F0096}" presName="quad1" presStyleLbl="node1" presStyleIdx="0" presStyleCnt="4" custLinFactX="100000" custLinFactY="29487" custLinFactNeighborX="114957" custLinFactNeighborY="100000">
        <dgm:presLayoutVars>
          <dgm:chMax val="0"/>
          <dgm:chPref val="0"/>
          <dgm:bulletEnabled val="1"/>
        </dgm:presLayoutVars>
      </dgm:prSet>
      <dgm:spPr/>
      <dgm:t>
        <a:bodyPr/>
        <a:lstStyle/>
        <a:p>
          <a:endParaRPr lang="en-US"/>
        </a:p>
      </dgm:t>
    </dgm:pt>
    <dgm:pt modelId="{027328CC-CF29-A944-BA22-C5E69F0D2E4D}" type="pres">
      <dgm:prSet presAssocID="{E5C16D17-FB55-F248-9E1B-C9050B2F0096}" presName="quad2" presStyleLbl="node1" presStyleIdx="1" presStyleCnt="4" custLinFactX="-100000" custLinFactNeighborX="-121795" custLinFactNeighborY="-11538">
        <dgm:presLayoutVars>
          <dgm:chMax val="0"/>
          <dgm:chPref val="0"/>
          <dgm:bulletEnabled val="1"/>
        </dgm:presLayoutVars>
      </dgm:prSet>
      <dgm:spPr/>
      <dgm:t>
        <a:bodyPr/>
        <a:lstStyle/>
        <a:p>
          <a:endParaRPr lang="en-US"/>
        </a:p>
      </dgm:t>
    </dgm:pt>
    <dgm:pt modelId="{713E46BB-4C80-5046-84CB-911381E51703}" type="pres">
      <dgm:prSet presAssocID="{E5C16D17-FB55-F248-9E1B-C9050B2F0096}" presName="quad3" presStyleLbl="node1" presStyleIdx="2" presStyleCnt="4" custLinFactX="-14103" custLinFactNeighborX="-100000" custLinFactNeighborY="13248">
        <dgm:presLayoutVars>
          <dgm:chMax val="0"/>
          <dgm:chPref val="0"/>
          <dgm:bulletEnabled val="1"/>
        </dgm:presLayoutVars>
      </dgm:prSet>
      <dgm:spPr/>
      <dgm:t>
        <a:bodyPr/>
        <a:lstStyle/>
        <a:p>
          <a:endParaRPr lang="en-US"/>
        </a:p>
      </dgm:t>
    </dgm:pt>
    <dgm:pt modelId="{D5D23AC9-0318-8647-904F-ECD748649E29}" type="pres">
      <dgm:prSet presAssocID="{E5C16D17-FB55-F248-9E1B-C9050B2F0096}" presName="quad4" presStyleLbl="node1" presStyleIdx="3" presStyleCnt="4" custLinFactX="7265" custLinFactY="-23504" custLinFactNeighborX="100000" custLinFactNeighborY="-100000">
        <dgm:presLayoutVars>
          <dgm:chMax val="0"/>
          <dgm:chPref val="0"/>
          <dgm:bulletEnabled val="1"/>
        </dgm:presLayoutVars>
      </dgm:prSet>
      <dgm:spPr/>
      <dgm:t>
        <a:bodyPr/>
        <a:lstStyle/>
        <a:p>
          <a:endParaRPr lang="en-US"/>
        </a:p>
      </dgm:t>
    </dgm:pt>
  </dgm:ptLst>
  <dgm:cxnLst>
    <dgm:cxn modelId="{A0B5D050-9337-F541-A3F9-48D72969DFD4}" type="presOf" srcId="{04D1891E-65D5-AE48-BE2C-0D148EBB4C07}" destId="{713E46BB-4C80-5046-84CB-911381E51703}" srcOrd="0" destOrd="0" presId="urn:microsoft.com/office/officeart/2005/8/layout/matrix3"/>
    <dgm:cxn modelId="{EA8C8722-948B-954E-AB91-F9C2FD0C41D1}" srcId="{E5C16D17-FB55-F248-9E1B-C9050B2F0096}" destId="{04D1891E-65D5-AE48-BE2C-0D148EBB4C07}" srcOrd="2" destOrd="0" parTransId="{96AC82DA-ED76-5341-8F28-87034FF8EC55}" sibTransId="{7F63B760-A47D-3D4F-9EE0-4F8457CDF8A4}"/>
    <dgm:cxn modelId="{48251CF9-E5A2-AA42-B1EA-BFD556967DAC}" type="presOf" srcId="{4BED5CFE-3400-0F49-AA0A-A21DB2C3885E}" destId="{027328CC-CF29-A944-BA22-C5E69F0D2E4D}" srcOrd="0" destOrd="1" presId="urn:microsoft.com/office/officeart/2005/8/layout/matrix3"/>
    <dgm:cxn modelId="{1FDD465B-5DD0-024E-B074-71CAB796A414}" type="presOf" srcId="{BE469068-DB31-E649-A794-8CE206C8F7E0}" destId="{D5D23AC9-0318-8647-904F-ECD748649E29}" srcOrd="0" destOrd="0" presId="urn:microsoft.com/office/officeart/2005/8/layout/matrix3"/>
    <dgm:cxn modelId="{E500BC69-B393-484E-A543-82AC050C1531}" type="presOf" srcId="{B7B12387-D67E-7242-B127-FF765FAC97E7}" destId="{027328CC-CF29-A944-BA22-C5E69F0D2E4D}" srcOrd="0" destOrd="0" presId="urn:microsoft.com/office/officeart/2005/8/layout/matrix3"/>
    <dgm:cxn modelId="{D5A98F00-E446-D94F-BC10-EF4FAE1FDF8C}" srcId="{E5C16D17-FB55-F248-9E1B-C9050B2F0096}" destId="{0B9AA26D-AABA-AC42-8733-D657D4883874}" srcOrd="0" destOrd="0" parTransId="{C63E60EE-FFDC-DA47-B65A-0869C747CFC1}" sibTransId="{BFB2E3E3-EC7D-9748-BBE0-2A915DB7B672}"/>
    <dgm:cxn modelId="{C7E6006B-6E50-7740-B108-B27E1786B733}" type="presOf" srcId="{E5C16D17-FB55-F248-9E1B-C9050B2F0096}" destId="{97F7E6F6-5FA2-DD40-97E7-72095058227E}" srcOrd="0" destOrd="0" presId="urn:microsoft.com/office/officeart/2005/8/layout/matrix3"/>
    <dgm:cxn modelId="{D7FACD7C-8A51-B24D-A6C6-A460469ABE91}" type="presOf" srcId="{6132F5EA-A9ED-0649-9E19-B19026053BCC}" destId="{713E46BB-4C80-5046-84CB-911381E51703}" srcOrd="0" destOrd="1" presId="urn:microsoft.com/office/officeart/2005/8/layout/matrix3"/>
    <dgm:cxn modelId="{D1F3900C-BD99-F84D-AEC4-63FF92807134}" type="presOf" srcId="{15540290-664F-B04F-AEC5-EA8B6D68C43A}" destId="{D5D23AC9-0318-8647-904F-ECD748649E29}" srcOrd="0" destOrd="1" presId="urn:microsoft.com/office/officeart/2005/8/layout/matrix3"/>
    <dgm:cxn modelId="{26220F25-4373-1F43-B3B0-D73E637618FF}" type="presOf" srcId="{8E30D707-592C-5D48-8EC2-38D610660C6C}" destId="{027328CC-CF29-A944-BA22-C5E69F0D2E4D}" srcOrd="0" destOrd="2" presId="urn:microsoft.com/office/officeart/2005/8/layout/matrix3"/>
    <dgm:cxn modelId="{0C4A2662-1AD4-134B-A0D7-5025934FED0F}" type="presOf" srcId="{0B9AA26D-AABA-AC42-8733-D657D4883874}" destId="{D66EC5FF-5530-F242-8D0F-5C1B6758DBF6}" srcOrd="0" destOrd="0" presId="urn:microsoft.com/office/officeart/2005/8/layout/matrix3"/>
    <dgm:cxn modelId="{4EC87BF3-DD95-9444-99DE-7BD7E6A6B9CB}" srcId="{04D1891E-65D5-AE48-BE2C-0D148EBB4C07}" destId="{8B368DAF-1D76-D94E-A98B-BC136DA6233D}" srcOrd="1" destOrd="0" parTransId="{75FCC150-A5AE-084A-B11A-BFAFD2C36687}" sibTransId="{38E37D30-B1E1-B941-8FBA-53C78616EA62}"/>
    <dgm:cxn modelId="{51AA7B90-D569-6649-9844-66D413E71781}" srcId="{E5C16D17-FB55-F248-9E1B-C9050B2F0096}" destId="{B7B12387-D67E-7242-B127-FF765FAC97E7}" srcOrd="1" destOrd="0" parTransId="{BF1CE0CB-FE22-1E4E-B570-70344E7D3144}" sibTransId="{6BAD7434-274A-2D4C-9CAA-C8A8EECDB9E9}"/>
    <dgm:cxn modelId="{DD4DCB42-7F8E-244B-83CE-A0DFAC0C2A65}" srcId="{BE469068-DB31-E649-A794-8CE206C8F7E0}" destId="{15540290-664F-B04F-AEC5-EA8B6D68C43A}" srcOrd="0" destOrd="0" parTransId="{BB90BE9A-E926-0A4B-9613-EBD132E89693}" sibTransId="{5DF1DF25-2091-514B-A410-440A717B285C}"/>
    <dgm:cxn modelId="{2F6F7903-394A-0243-8403-FFF97D963EB3}" srcId="{B7B12387-D67E-7242-B127-FF765FAC97E7}" destId="{8E30D707-592C-5D48-8EC2-38D610660C6C}" srcOrd="1" destOrd="0" parTransId="{068EA717-FB3E-0547-AFA0-B96396755A50}" sibTransId="{F54FF2D8-CCC1-EF4E-B245-8A7BD6893295}"/>
    <dgm:cxn modelId="{771621EE-DEEC-344D-ADF3-6C7D1CD0D6ED}" srcId="{E5C16D17-FB55-F248-9E1B-C9050B2F0096}" destId="{BE469068-DB31-E649-A794-8CE206C8F7E0}" srcOrd="3" destOrd="0" parTransId="{35847B9D-7B88-4748-851A-1D0DAB65CD83}" sibTransId="{EFB96F35-39D6-EC46-AFEA-D9F587ED8146}"/>
    <dgm:cxn modelId="{4B77CAC8-41D5-DA45-9370-98600FA101AD}" type="presOf" srcId="{8B368DAF-1D76-D94E-A98B-BC136DA6233D}" destId="{713E46BB-4C80-5046-84CB-911381E51703}" srcOrd="0" destOrd="2" presId="urn:microsoft.com/office/officeart/2005/8/layout/matrix3"/>
    <dgm:cxn modelId="{E3B9F70E-3257-C148-832E-B581DCDE7169}" srcId="{04D1891E-65D5-AE48-BE2C-0D148EBB4C07}" destId="{6132F5EA-A9ED-0649-9E19-B19026053BCC}" srcOrd="0" destOrd="0" parTransId="{67AA2C6A-508C-7F47-B3C9-5272578C126C}" sibTransId="{940B1652-E1DE-A743-A736-EC0BED8513E4}"/>
    <dgm:cxn modelId="{4BBBF891-1E45-EF46-AA7D-919B9FF419B3}" srcId="{B7B12387-D67E-7242-B127-FF765FAC97E7}" destId="{4BED5CFE-3400-0F49-AA0A-A21DB2C3885E}" srcOrd="0" destOrd="0" parTransId="{5DA18938-5D56-F644-B98E-9F7B2005AC9A}" sibTransId="{A76D6769-E5E9-6D42-BADF-1777BC6926B3}"/>
    <dgm:cxn modelId="{B8A920AC-E832-DE4A-8594-43CBBAC48B3A}" type="presParOf" srcId="{97F7E6F6-5FA2-DD40-97E7-72095058227E}" destId="{E86847CD-34B4-054D-BDF6-F60C09B77543}" srcOrd="0" destOrd="0" presId="urn:microsoft.com/office/officeart/2005/8/layout/matrix3"/>
    <dgm:cxn modelId="{173A6F0A-13B4-5344-8059-1049BD146928}" type="presParOf" srcId="{97F7E6F6-5FA2-DD40-97E7-72095058227E}" destId="{D66EC5FF-5530-F242-8D0F-5C1B6758DBF6}" srcOrd="1" destOrd="0" presId="urn:microsoft.com/office/officeart/2005/8/layout/matrix3"/>
    <dgm:cxn modelId="{669CC220-7097-5B47-A1C1-06628F284C04}" type="presParOf" srcId="{97F7E6F6-5FA2-DD40-97E7-72095058227E}" destId="{027328CC-CF29-A944-BA22-C5E69F0D2E4D}" srcOrd="2" destOrd="0" presId="urn:microsoft.com/office/officeart/2005/8/layout/matrix3"/>
    <dgm:cxn modelId="{DB17BB77-F4E3-1542-ADC9-3C432EFE36EE}" type="presParOf" srcId="{97F7E6F6-5FA2-DD40-97E7-72095058227E}" destId="{713E46BB-4C80-5046-84CB-911381E51703}" srcOrd="3" destOrd="0" presId="urn:microsoft.com/office/officeart/2005/8/layout/matrix3"/>
    <dgm:cxn modelId="{32228813-9F70-0E4F-B38D-65DD9ACF2FC6}" type="presParOf" srcId="{97F7E6F6-5FA2-DD40-97E7-72095058227E}" destId="{D5D23AC9-0318-8647-904F-ECD748649E29}"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16D17-FB55-F248-9E1B-C9050B2F0096}"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B7B12387-D67E-7242-B127-FF765FAC97E7}">
      <dgm:prSet/>
      <dgm:spPr>
        <a:solidFill>
          <a:schemeClr val="accent2"/>
        </a:solidFill>
      </dgm:spPr>
      <dgm:t>
        <a:bodyPr/>
        <a:lstStyle/>
        <a:p>
          <a:pPr rtl="0"/>
          <a:r>
            <a:rPr lang="en-US" b="1" dirty="0" smtClean="0"/>
            <a:t>prevention</a:t>
          </a:r>
          <a:endParaRPr lang="en-US" dirty="0"/>
        </a:p>
      </dgm:t>
    </dgm:pt>
    <dgm:pt modelId="{BF1CE0CB-FE22-1E4E-B570-70344E7D3144}" type="parTrans" cxnId="{51AA7B90-D569-6649-9844-66D413E71781}">
      <dgm:prSet/>
      <dgm:spPr/>
      <dgm:t>
        <a:bodyPr/>
        <a:lstStyle/>
        <a:p>
          <a:endParaRPr lang="en-US"/>
        </a:p>
      </dgm:t>
    </dgm:pt>
    <dgm:pt modelId="{6BAD7434-274A-2D4C-9CAA-C8A8EECDB9E9}" type="sibTrans" cxnId="{51AA7B90-D569-6649-9844-66D413E71781}">
      <dgm:prSet/>
      <dgm:spPr/>
      <dgm:t>
        <a:bodyPr/>
        <a:lstStyle/>
        <a:p>
          <a:endParaRPr lang="en-US"/>
        </a:p>
      </dgm:t>
    </dgm:pt>
    <dgm:pt modelId="{4BED5CFE-3400-0F49-AA0A-A21DB2C3885E}">
      <dgm:prSet/>
      <dgm:spPr>
        <a:solidFill>
          <a:schemeClr val="accent2"/>
        </a:solidFill>
      </dgm:spPr>
      <dgm:t>
        <a:bodyPr/>
        <a:lstStyle/>
        <a:p>
          <a:pPr rtl="0"/>
          <a:r>
            <a:rPr lang="en-US" b="1" dirty="0" smtClean="0"/>
            <a:t>secure encryption algorithms</a:t>
          </a:r>
          <a:endParaRPr lang="en-US" b="1" dirty="0"/>
        </a:p>
      </dgm:t>
    </dgm:pt>
    <dgm:pt modelId="{5DA18938-5D56-F644-B98E-9F7B2005AC9A}" type="parTrans" cxnId="{4BBBF891-1E45-EF46-AA7D-919B9FF419B3}">
      <dgm:prSet/>
      <dgm:spPr/>
      <dgm:t>
        <a:bodyPr/>
        <a:lstStyle/>
        <a:p>
          <a:endParaRPr lang="en-US"/>
        </a:p>
      </dgm:t>
    </dgm:pt>
    <dgm:pt modelId="{A76D6769-E5E9-6D42-BADF-1777BC6926B3}" type="sibTrans" cxnId="{4BBBF891-1E45-EF46-AA7D-919B9FF419B3}">
      <dgm:prSet/>
      <dgm:spPr/>
      <dgm:t>
        <a:bodyPr/>
        <a:lstStyle/>
        <a:p>
          <a:endParaRPr lang="en-US"/>
        </a:p>
      </dgm:t>
    </dgm:pt>
    <dgm:pt modelId="{8E30D707-592C-5D48-8EC2-38D610660C6C}">
      <dgm:prSet/>
      <dgm:spPr>
        <a:solidFill>
          <a:schemeClr val="accent2"/>
        </a:solidFill>
      </dgm:spPr>
      <dgm:t>
        <a:bodyPr/>
        <a:lstStyle/>
        <a:p>
          <a:pPr rtl="0"/>
          <a:r>
            <a:rPr lang="en-US" b="1" dirty="0" smtClean="0"/>
            <a:t>prevent unauthorized access to encryption keys</a:t>
          </a:r>
          <a:endParaRPr lang="en-US" b="1" dirty="0"/>
        </a:p>
      </dgm:t>
    </dgm:pt>
    <dgm:pt modelId="{068EA717-FB3E-0547-AFA0-B96396755A50}" type="parTrans" cxnId="{2F6F7903-394A-0243-8403-FFF97D963EB3}">
      <dgm:prSet/>
      <dgm:spPr/>
      <dgm:t>
        <a:bodyPr/>
        <a:lstStyle/>
        <a:p>
          <a:endParaRPr lang="en-US"/>
        </a:p>
      </dgm:t>
    </dgm:pt>
    <dgm:pt modelId="{F54FF2D8-CCC1-EF4E-B245-8A7BD6893295}" type="sibTrans" cxnId="{2F6F7903-394A-0243-8403-FFF97D963EB3}">
      <dgm:prSet/>
      <dgm:spPr/>
      <dgm:t>
        <a:bodyPr/>
        <a:lstStyle/>
        <a:p>
          <a:endParaRPr lang="en-US"/>
        </a:p>
      </dgm:t>
    </dgm:pt>
    <dgm:pt modelId="{04D1891E-65D5-AE48-BE2C-0D148EBB4C07}">
      <dgm:prSet/>
      <dgm:spPr>
        <a:solidFill>
          <a:schemeClr val="accent2"/>
        </a:solidFill>
      </dgm:spPr>
      <dgm:t>
        <a:bodyPr/>
        <a:lstStyle/>
        <a:p>
          <a:pPr rtl="0"/>
          <a:r>
            <a:rPr lang="en-US" b="1" dirty="0" smtClean="0"/>
            <a:t>detection</a:t>
          </a:r>
          <a:endParaRPr lang="en-US" dirty="0"/>
        </a:p>
      </dgm:t>
    </dgm:pt>
    <dgm:pt modelId="{96AC82DA-ED76-5341-8F28-87034FF8EC55}" type="parTrans" cxnId="{EA8C8722-948B-954E-AB91-F9C2FD0C41D1}">
      <dgm:prSet/>
      <dgm:spPr/>
      <dgm:t>
        <a:bodyPr/>
        <a:lstStyle/>
        <a:p>
          <a:endParaRPr lang="en-US"/>
        </a:p>
      </dgm:t>
    </dgm:pt>
    <dgm:pt modelId="{7F63B760-A47D-3D4F-9EE0-4F8457CDF8A4}" type="sibTrans" cxnId="{EA8C8722-948B-954E-AB91-F9C2FD0C41D1}">
      <dgm:prSet/>
      <dgm:spPr/>
      <dgm:t>
        <a:bodyPr/>
        <a:lstStyle/>
        <a:p>
          <a:endParaRPr lang="en-US"/>
        </a:p>
      </dgm:t>
    </dgm:pt>
    <dgm:pt modelId="{6132F5EA-A9ED-0649-9E19-B19026053BCC}">
      <dgm:prSet/>
      <dgm:spPr>
        <a:solidFill>
          <a:schemeClr val="accent2"/>
        </a:solidFill>
      </dgm:spPr>
      <dgm:t>
        <a:bodyPr/>
        <a:lstStyle/>
        <a:p>
          <a:pPr rtl="0"/>
          <a:r>
            <a:rPr lang="en-US" b="1" dirty="0" smtClean="0"/>
            <a:t>intrusion detection systems</a:t>
          </a:r>
          <a:endParaRPr lang="en-US" dirty="0"/>
        </a:p>
      </dgm:t>
    </dgm:pt>
    <dgm:pt modelId="{67AA2C6A-508C-7F47-B3C9-5272578C126C}" type="parTrans" cxnId="{E3B9F70E-3257-C148-832E-B581DCDE7169}">
      <dgm:prSet/>
      <dgm:spPr/>
      <dgm:t>
        <a:bodyPr/>
        <a:lstStyle/>
        <a:p>
          <a:endParaRPr lang="en-US"/>
        </a:p>
      </dgm:t>
    </dgm:pt>
    <dgm:pt modelId="{940B1652-E1DE-A743-A736-EC0BED8513E4}" type="sibTrans" cxnId="{E3B9F70E-3257-C148-832E-B581DCDE7169}">
      <dgm:prSet/>
      <dgm:spPr/>
      <dgm:t>
        <a:bodyPr/>
        <a:lstStyle/>
        <a:p>
          <a:endParaRPr lang="en-US"/>
        </a:p>
      </dgm:t>
    </dgm:pt>
    <dgm:pt modelId="{8B368DAF-1D76-D94E-A98B-BC136DA6233D}">
      <dgm:prSet/>
      <dgm:spPr>
        <a:solidFill>
          <a:schemeClr val="accent2"/>
        </a:solidFill>
      </dgm:spPr>
      <dgm:t>
        <a:bodyPr/>
        <a:lstStyle/>
        <a:p>
          <a:pPr rtl="0"/>
          <a:r>
            <a:rPr lang="en-US" b="1" dirty="0" smtClean="0"/>
            <a:t>detection of denial of service attacks</a:t>
          </a:r>
          <a:endParaRPr lang="en-US" dirty="0"/>
        </a:p>
      </dgm:t>
    </dgm:pt>
    <dgm:pt modelId="{75FCC150-A5AE-084A-B11A-BFAFD2C36687}" type="parTrans" cxnId="{4EC87BF3-DD95-9444-99DE-7BD7E6A6B9CB}">
      <dgm:prSet/>
      <dgm:spPr/>
      <dgm:t>
        <a:bodyPr/>
        <a:lstStyle/>
        <a:p>
          <a:endParaRPr lang="en-US"/>
        </a:p>
      </dgm:t>
    </dgm:pt>
    <dgm:pt modelId="{38E37D30-B1E1-B941-8FBA-53C78616EA62}" type="sibTrans" cxnId="{4EC87BF3-DD95-9444-99DE-7BD7E6A6B9CB}">
      <dgm:prSet/>
      <dgm:spPr/>
      <dgm:t>
        <a:bodyPr/>
        <a:lstStyle/>
        <a:p>
          <a:endParaRPr lang="en-US"/>
        </a:p>
      </dgm:t>
    </dgm:pt>
    <dgm:pt modelId="{BE469068-DB31-E649-A794-8CE206C8F7E0}">
      <dgm:prSet/>
      <dgm:spPr>
        <a:solidFill>
          <a:schemeClr val="accent2"/>
        </a:solidFill>
      </dgm:spPr>
      <dgm:t>
        <a:bodyPr/>
        <a:lstStyle/>
        <a:p>
          <a:pPr rtl="0"/>
          <a:r>
            <a:rPr lang="en-US" b="1" dirty="0" smtClean="0"/>
            <a:t>response</a:t>
          </a:r>
          <a:endParaRPr lang="en-US" dirty="0"/>
        </a:p>
      </dgm:t>
    </dgm:pt>
    <dgm:pt modelId="{35847B9D-7B88-4748-851A-1D0DAB65CD83}" type="parTrans" cxnId="{771621EE-DEEC-344D-ADF3-6C7D1CD0D6ED}">
      <dgm:prSet/>
      <dgm:spPr/>
      <dgm:t>
        <a:bodyPr/>
        <a:lstStyle/>
        <a:p>
          <a:endParaRPr lang="en-US"/>
        </a:p>
      </dgm:t>
    </dgm:pt>
    <dgm:pt modelId="{EFB96F35-39D6-EC46-AFEA-D9F587ED8146}" type="sibTrans" cxnId="{771621EE-DEEC-344D-ADF3-6C7D1CD0D6ED}">
      <dgm:prSet/>
      <dgm:spPr/>
      <dgm:t>
        <a:bodyPr/>
        <a:lstStyle/>
        <a:p>
          <a:endParaRPr lang="en-US"/>
        </a:p>
      </dgm:t>
    </dgm:pt>
    <dgm:pt modelId="{15540290-664F-B04F-AEC5-EA8B6D68C43A}">
      <dgm:prSet/>
      <dgm:spPr>
        <a:solidFill>
          <a:schemeClr val="accent2"/>
        </a:solidFill>
      </dgm:spPr>
      <dgm:t>
        <a:bodyPr/>
        <a:lstStyle/>
        <a:p>
          <a:pPr rtl="0"/>
          <a:r>
            <a:rPr lang="en-US" b="1" dirty="0" smtClean="0"/>
            <a:t>upon detection, being able to halt an attack and prevent further damage</a:t>
          </a:r>
          <a:endParaRPr lang="en-US" dirty="0"/>
        </a:p>
      </dgm:t>
    </dgm:pt>
    <dgm:pt modelId="{BB90BE9A-E926-0A4B-9613-EBD132E89693}" type="parTrans" cxnId="{DD4DCB42-7F8E-244B-83CE-A0DFAC0C2A65}">
      <dgm:prSet/>
      <dgm:spPr/>
      <dgm:t>
        <a:bodyPr/>
        <a:lstStyle/>
        <a:p>
          <a:endParaRPr lang="en-US"/>
        </a:p>
      </dgm:t>
    </dgm:pt>
    <dgm:pt modelId="{5DF1DF25-2091-514B-A410-440A717B285C}" type="sibTrans" cxnId="{DD4DCB42-7F8E-244B-83CE-A0DFAC0C2A65}">
      <dgm:prSet/>
      <dgm:spPr/>
      <dgm:t>
        <a:bodyPr/>
        <a:lstStyle/>
        <a:p>
          <a:endParaRPr lang="en-US"/>
        </a:p>
      </dgm:t>
    </dgm:pt>
    <dgm:pt modelId="{842F2322-0BDF-1A4C-8177-C82CFF63F1D6}">
      <dgm:prSet/>
      <dgm:spPr>
        <a:solidFill>
          <a:schemeClr val="accent2"/>
        </a:solidFill>
      </dgm:spPr>
      <dgm:t>
        <a:bodyPr anchor="t" anchorCtr="0"/>
        <a:lstStyle/>
        <a:p>
          <a:pPr algn="l" rtl="0"/>
          <a:r>
            <a:rPr lang="en-US" b="1" dirty="0" smtClean="0"/>
            <a:t>recovery</a:t>
          </a:r>
        </a:p>
      </dgm:t>
    </dgm:pt>
    <dgm:pt modelId="{CFB8DFFE-54F3-F74C-9967-04178FA7BC39}" type="parTrans" cxnId="{22A76454-B3DF-D74C-BCE5-D7ADEA82A144}">
      <dgm:prSet/>
      <dgm:spPr/>
      <dgm:t>
        <a:bodyPr/>
        <a:lstStyle/>
        <a:p>
          <a:endParaRPr lang="en-US"/>
        </a:p>
      </dgm:t>
    </dgm:pt>
    <dgm:pt modelId="{9CB11A98-6441-5643-AA34-DAA62AD6704B}" type="sibTrans" cxnId="{22A76454-B3DF-D74C-BCE5-D7ADEA82A144}">
      <dgm:prSet/>
      <dgm:spPr/>
      <dgm:t>
        <a:bodyPr/>
        <a:lstStyle/>
        <a:p>
          <a:endParaRPr lang="en-US"/>
        </a:p>
      </dgm:t>
    </dgm:pt>
    <dgm:pt modelId="{534DDC04-84EE-A34C-9B09-5297A7695DF0}">
      <dgm:prSet custLinFactX="-100000" custLinFactNeighborX="-126068" custLinFactNeighborY="-11538"/>
      <dgm:spPr>
        <a:solidFill>
          <a:schemeClr val="accent2"/>
        </a:solidFill>
      </dgm:spPr>
      <dgm:t>
        <a:bodyPr/>
        <a:lstStyle/>
        <a:p>
          <a:endParaRPr lang="en-US"/>
        </a:p>
      </dgm:t>
    </dgm:pt>
    <dgm:pt modelId="{50FFE614-894C-0747-BEB3-8373DC999994}" type="parTrans" cxnId="{37C4ECA6-AA9C-7D4B-9D0E-413649F1CF5B}">
      <dgm:prSet/>
      <dgm:spPr/>
      <dgm:t>
        <a:bodyPr/>
        <a:lstStyle/>
        <a:p>
          <a:endParaRPr lang="en-US"/>
        </a:p>
      </dgm:t>
    </dgm:pt>
    <dgm:pt modelId="{60805A9F-8C02-4149-B7B0-848B2D4D49CD}" type="sibTrans" cxnId="{37C4ECA6-AA9C-7D4B-9D0E-413649F1CF5B}">
      <dgm:prSet/>
      <dgm:spPr/>
      <dgm:t>
        <a:bodyPr/>
        <a:lstStyle/>
        <a:p>
          <a:endParaRPr lang="en-US"/>
        </a:p>
      </dgm:t>
    </dgm:pt>
    <dgm:pt modelId="{95A95AFA-FD47-7142-A90C-278B5944E5B4}">
      <dgm:prSet custLinFactX="-100000" custLinFactNeighborX="-126068" custLinFactNeighborY="-11538"/>
      <dgm:spPr>
        <a:solidFill>
          <a:schemeClr val="accent2"/>
        </a:solidFill>
      </dgm:spPr>
      <dgm:t>
        <a:bodyPr/>
        <a:lstStyle/>
        <a:p>
          <a:endParaRPr lang="en-US"/>
        </a:p>
      </dgm:t>
    </dgm:pt>
    <dgm:pt modelId="{B884C2C3-84ED-BE44-968B-34E1A5162EB4}" type="parTrans" cxnId="{C947F98E-F83B-8947-A54B-39C8F3F57DA5}">
      <dgm:prSet/>
      <dgm:spPr/>
      <dgm:t>
        <a:bodyPr/>
        <a:lstStyle/>
        <a:p>
          <a:endParaRPr lang="en-US"/>
        </a:p>
      </dgm:t>
    </dgm:pt>
    <dgm:pt modelId="{AF616EEA-545E-9742-9F76-0E7F5BDB6A7A}" type="sibTrans" cxnId="{C947F98E-F83B-8947-A54B-39C8F3F57DA5}">
      <dgm:prSet/>
      <dgm:spPr/>
      <dgm:t>
        <a:bodyPr/>
        <a:lstStyle/>
        <a:p>
          <a:endParaRPr lang="en-US"/>
        </a:p>
      </dgm:t>
    </dgm:pt>
    <dgm:pt modelId="{77860465-A225-764F-872A-4ADE2154DA2D}">
      <dgm:prSet custLinFactX="-100000" custLinFactNeighborX="-126068" custLinFactNeighborY="-11538"/>
      <dgm:spPr>
        <a:solidFill>
          <a:schemeClr val="accent2"/>
        </a:solidFill>
      </dgm:spPr>
      <dgm:t>
        <a:bodyPr/>
        <a:lstStyle/>
        <a:p>
          <a:endParaRPr lang="en-US"/>
        </a:p>
      </dgm:t>
    </dgm:pt>
    <dgm:pt modelId="{45F0AA86-DB6E-264B-A97C-89452F8BC72B}" type="parTrans" cxnId="{135A1B2E-BD78-C641-9FC7-0F090873F750}">
      <dgm:prSet/>
      <dgm:spPr/>
      <dgm:t>
        <a:bodyPr/>
        <a:lstStyle/>
        <a:p>
          <a:endParaRPr lang="en-US"/>
        </a:p>
      </dgm:t>
    </dgm:pt>
    <dgm:pt modelId="{091BCF9E-8F47-7E48-8712-478A0CCDFCED}" type="sibTrans" cxnId="{135A1B2E-BD78-C641-9FC7-0F090873F750}">
      <dgm:prSet/>
      <dgm:spPr/>
      <dgm:t>
        <a:bodyPr/>
        <a:lstStyle/>
        <a:p>
          <a:endParaRPr lang="en-US"/>
        </a:p>
      </dgm:t>
    </dgm:pt>
    <dgm:pt modelId="{67A4B1E3-2D53-9047-9E68-8C6A379F0522}">
      <dgm:prSet/>
      <dgm:spPr/>
      <dgm:t>
        <a:bodyPr/>
        <a:lstStyle/>
        <a:p>
          <a:pPr algn="l" rtl="0"/>
          <a:r>
            <a:rPr lang="en-US" b="1" dirty="0" smtClean="0"/>
            <a:t>use of backup systems</a:t>
          </a:r>
        </a:p>
      </dgm:t>
    </dgm:pt>
    <dgm:pt modelId="{79F4A465-50F4-BA45-9343-8D8BD2E7FC94}" type="parTrans" cxnId="{B1FD30FD-93B9-294B-8432-24C2B9A6F2CB}">
      <dgm:prSet/>
      <dgm:spPr/>
    </dgm:pt>
    <dgm:pt modelId="{085A796B-8B5B-A040-8278-BCD9FE725F3F}" type="sibTrans" cxnId="{B1FD30FD-93B9-294B-8432-24C2B9A6F2CB}">
      <dgm:prSet/>
      <dgm:spPr/>
    </dgm:pt>
    <dgm:pt modelId="{97F7E6F6-5FA2-DD40-97E7-72095058227E}" type="pres">
      <dgm:prSet presAssocID="{E5C16D17-FB55-F248-9E1B-C9050B2F0096}" presName="matrix" presStyleCnt="0">
        <dgm:presLayoutVars>
          <dgm:chMax val="1"/>
          <dgm:dir/>
          <dgm:resizeHandles val="exact"/>
        </dgm:presLayoutVars>
      </dgm:prSet>
      <dgm:spPr/>
      <dgm:t>
        <a:bodyPr/>
        <a:lstStyle/>
        <a:p>
          <a:endParaRPr lang="en-US"/>
        </a:p>
      </dgm:t>
    </dgm:pt>
    <dgm:pt modelId="{E86847CD-34B4-054D-BDF6-F60C09B77543}" type="pres">
      <dgm:prSet presAssocID="{E5C16D17-FB55-F248-9E1B-C9050B2F0096}" presName="diamond" presStyleLbl="bgShp" presStyleIdx="0" presStyleCnt="1" custScaleX="80000" custScaleY="80000" custLinFactNeighborX="-3333" custLinFactNeighborY="-1667"/>
      <dgm:spPr>
        <a:solidFill>
          <a:schemeClr val="accent2"/>
        </a:solidFill>
        <a:ln>
          <a:solidFill>
            <a:schemeClr val="accent2"/>
          </a:solidFill>
        </a:ln>
      </dgm:spPr>
    </dgm:pt>
    <dgm:pt modelId="{D66EC5FF-5530-F242-8D0F-5C1B6758DBF6}" type="pres">
      <dgm:prSet presAssocID="{E5C16D17-FB55-F248-9E1B-C9050B2F0096}" presName="quad1" presStyleLbl="node1" presStyleIdx="0" presStyleCnt="4" custLinFactX="100000" custLinFactY="29487" custLinFactNeighborX="114957" custLinFactNeighborY="100000">
        <dgm:presLayoutVars>
          <dgm:chMax val="0"/>
          <dgm:chPref val="0"/>
          <dgm:bulletEnabled val="1"/>
        </dgm:presLayoutVars>
      </dgm:prSet>
      <dgm:spPr/>
      <dgm:t>
        <a:bodyPr/>
        <a:lstStyle/>
        <a:p>
          <a:endParaRPr lang="en-US"/>
        </a:p>
      </dgm:t>
    </dgm:pt>
    <dgm:pt modelId="{027328CC-CF29-A944-BA22-C5E69F0D2E4D}" type="pres">
      <dgm:prSet presAssocID="{E5C16D17-FB55-F248-9E1B-C9050B2F0096}" presName="quad2" presStyleLbl="node1" presStyleIdx="1" presStyleCnt="4" custLinFactX="-100000" custLinFactNeighborX="-126068" custLinFactNeighborY="-11538">
        <dgm:presLayoutVars>
          <dgm:chMax val="0"/>
          <dgm:chPref val="0"/>
          <dgm:bulletEnabled val="1"/>
        </dgm:presLayoutVars>
      </dgm:prSet>
      <dgm:spPr/>
      <dgm:t>
        <a:bodyPr/>
        <a:lstStyle/>
        <a:p>
          <a:endParaRPr lang="en-US"/>
        </a:p>
      </dgm:t>
    </dgm:pt>
    <dgm:pt modelId="{713E46BB-4C80-5046-84CB-911381E51703}" type="pres">
      <dgm:prSet presAssocID="{E5C16D17-FB55-F248-9E1B-C9050B2F0096}" presName="quad3" presStyleLbl="node1" presStyleIdx="2" presStyleCnt="4" custLinFactX="-18376" custLinFactNeighborX="-100000" custLinFactNeighborY="13248">
        <dgm:presLayoutVars>
          <dgm:chMax val="0"/>
          <dgm:chPref val="0"/>
          <dgm:bulletEnabled val="1"/>
        </dgm:presLayoutVars>
      </dgm:prSet>
      <dgm:spPr/>
      <dgm:t>
        <a:bodyPr/>
        <a:lstStyle/>
        <a:p>
          <a:endParaRPr lang="en-US"/>
        </a:p>
      </dgm:t>
    </dgm:pt>
    <dgm:pt modelId="{D5D23AC9-0318-8647-904F-ECD748649E29}" type="pres">
      <dgm:prSet presAssocID="{E5C16D17-FB55-F248-9E1B-C9050B2F0096}" presName="quad4" presStyleLbl="node1" presStyleIdx="3" presStyleCnt="4" custLinFactX="2991" custLinFactY="-23504" custLinFactNeighborX="100000" custLinFactNeighborY="-100000">
        <dgm:presLayoutVars>
          <dgm:chMax val="0"/>
          <dgm:chPref val="0"/>
          <dgm:bulletEnabled val="1"/>
        </dgm:presLayoutVars>
      </dgm:prSet>
      <dgm:spPr>
        <a:solidFill>
          <a:schemeClr val="accent2"/>
        </a:solidFill>
      </dgm:spPr>
      <dgm:t>
        <a:bodyPr/>
        <a:lstStyle/>
        <a:p>
          <a:endParaRPr lang="en-US"/>
        </a:p>
      </dgm:t>
    </dgm:pt>
  </dgm:ptLst>
  <dgm:cxnLst>
    <dgm:cxn modelId="{1FA89A38-5B3D-5B43-9789-3FCF2783F7CA}" type="presOf" srcId="{67A4B1E3-2D53-9047-9E68-8C6A379F0522}" destId="{713E46BB-4C80-5046-84CB-911381E51703}" srcOrd="0" destOrd="1" presId="urn:microsoft.com/office/officeart/2005/8/layout/matrix3"/>
    <dgm:cxn modelId="{EA8C8722-948B-954E-AB91-F9C2FD0C41D1}" srcId="{E5C16D17-FB55-F248-9E1B-C9050B2F0096}" destId="{04D1891E-65D5-AE48-BE2C-0D148EBB4C07}" srcOrd="1" destOrd="0" parTransId="{96AC82DA-ED76-5341-8F28-87034FF8EC55}" sibTransId="{7F63B760-A47D-3D4F-9EE0-4F8457CDF8A4}"/>
    <dgm:cxn modelId="{2F6F7903-394A-0243-8403-FFF97D963EB3}" srcId="{B7B12387-D67E-7242-B127-FF765FAC97E7}" destId="{8E30D707-592C-5D48-8EC2-38D610660C6C}" srcOrd="1" destOrd="0" parTransId="{068EA717-FB3E-0547-AFA0-B96396755A50}" sibTransId="{F54FF2D8-CCC1-EF4E-B245-8A7BD6893295}"/>
    <dgm:cxn modelId="{4EC87BF3-DD95-9444-99DE-7BD7E6A6B9CB}" srcId="{04D1891E-65D5-AE48-BE2C-0D148EBB4C07}" destId="{8B368DAF-1D76-D94E-A98B-BC136DA6233D}" srcOrd="1" destOrd="0" parTransId="{75FCC150-A5AE-084A-B11A-BFAFD2C36687}" sibTransId="{38E37D30-B1E1-B941-8FBA-53C78616EA62}"/>
    <dgm:cxn modelId="{DD4DCB42-7F8E-244B-83CE-A0DFAC0C2A65}" srcId="{BE469068-DB31-E649-A794-8CE206C8F7E0}" destId="{15540290-664F-B04F-AEC5-EA8B6D68C43A}" srcOrd="0" destOrd="0" parTransId="{BB90BE9A-E926-0A4B-9613-EBD132E89693}" sibTransId="{5DF1DF25-2091-514B-A410-440A717B285C}"/>
    <dgm:cxn modelId="{2CA8C984-79A6-BE4D-A9DD-8CD549BE617C}" type="presOf" srcId="{8B368DAF-1D76-D94E-A98B-BC136DA6233D}" destId="{027328CC-CF29-A944-BA22-C5E69F0D2E4D}" srcOrd="0" destOrd="2" presId="urn:microsoft.com/office/officeart/2005/8/layout/matrix3"/>
    <dgm:cxn modelId="{B1FD30FD-93B9-294B-8432-24C2B9A6F2CB}" srcId="{842F2322-0BDF-1A4C-8177-C82CFF63F1D6}" destId="{67A4B1E3-2D53-9047-9E68-8C6A379F0522}" srcOrd="0" destOrd="0" parTransId="{79F4A465-50F4-BA45-9343-8D8BD2E7FC94}" sibTransId="{085A796B-8B5B-A040-8278-BCD9FE725F3F}"/>
    <dgm:cxn modelId="{4BBBF891-1E45-EF46-AA7D-919B9FF419B3}" srcId="{B7B12387-D67E-7242-B127-FF765FAC97E7}" destId="{4BED5CFE-3400-0F49-AA0A-A21DB2C3885E}" srcOrd="0" destOrd="0" parTransId="{5DA18938-5D56-F644-B98E-9F7B2005AC9A}" sibTransId="{A76D6769-E5E9-6D42-BADF-1777BC6926B3}"/>
    <dgm:cxn modelId="{51AA7B90-D569-6649-9844-66D413E71781}" srcId="{E5C16D17-FB55-F248-9E1B-C9050B2F0096}" destId="{B7B12387-D67E-7242-B127-FF765FAC97E7}" srcOrd="0" destOrd="0" parTransId="{BF1CE0CB-FE22-1E4E-B570-70344E7D3144}" sibTransId="{6BAD7434-274A-2D4C-9CAA-C8A8EECDB9E9}"/>
    <dgm:cxn modelId="{F5FC2104-677D-A34C-9BDA-0E90F8756352}" type="presOf" srcId="{B7B12387-D67E-7242-B127-FF765FAC97E7}" destId="{D66EC5FF-5530-F242-8D0F-5C1B6758DBF6}" srcOrd="0" destOrd="0" presId="urn:microsoft.com/office/officeart/2005/8/layout/matrix3"/>
    <dgm:cxn modelId="{E25E7AEA-B179-B140-8E60-ED844667A1FF}" type="presOf" srcId="{6132F5EA-A9ED-0649-9E19-B19026053BCC}" destId="{027328CC-CF29-A944-BA22-C5E69F0D2E4D}" srcOrd="0" destOrd="1" presId="urn:microsoft.com/office/officeart/2005/8/layout/matrix3"/>
    <dgm:cxn modelId="{4E1D8DA6-7BB2-2C41-B979-61B4A52E7741}" type="presOf" srcId="{842F2322-0BDF-1A4C-8177-C82CFF63F1D6}" destId="{713E46BB-4C80-5046-84CB-911381E51703}" srcOrd="0" destOrd="0" presId="urn:microsoft.com/office/officeart/2005/8/layout/matrix3"/>
    <dgm:cxn modelId="{22A76454-B3DF-D74C-BCE5-D7ADEA82A144}" srcId="{E5C16D17-FB55-F248-9E1B-C9050B2F0096}" destId="{842F2322-0BDF-1A4C-8177-C82CFF63F1D6}" srcOrd="2" destOrd="0" parTransId="{CFB8DFFE-54F3-F74C-9967-04178FA7BC39}" sibTransId="{9CB11A98-6441-5643-AA34-DAA62AD6704B}"/>
    <dgm:cxn modelId="{26500B74-C943-B349-B1A2-E70D5F7F4ED9}" type="presOf" srcId="{4BED5CFE-3400-0F49-AA0A-A21DB2C3885E}" destId="{D66EC5FF-5530-F242-8D0F-5C1B6758DBF6}" srcOrd="0" destOrd="1" presId="urn:microsoft.com/office/officeart/2005/8/layout/matrix3"/>
    <dgm:cxn modelId="{BBF54FB6-B4EE-8148-B2B1-F8EB2073F974}" type="presOf" srcId="{BE469068-DB31-E649-A794-8CE206C8F7E0}" destId="{D5D23AC9-0318-8647-904F-ECD748649E29}" srcOrd="0" destOrd="0" presId="urn:microsoft.com/office/officeart/2005/8/layout/matrix3"/>
    <dgm:cxn modelId="{0F1E3960-9C8C-E045-91DA-F226D1447C2C}" type="presOf" srcId="{8E30D707-592C-5D48-8EC2-38D610660C6C}" destId="{D66EC5FF-5530-F242-8D0F-5C1B6758DBF6}" srcOrd="0" destOrd="2" presId="urn:microsoft.com/office/officeart/2005/8/layout/matrix3"/>
    <dgm:cxn modelId="{2C552E2D-66FC-E449-B52E-D84B9B8ADECA}" type="presOf" srcId="{04D1891E-65D5-AE48-BE2C-0D148EBB4C07}" destId="{027328CC-CF29-A944-BA22-C5E69F0D2E4D}" srcOrd="0" destOrd="0" presId="urn:microsoft.com/office/officeart/2005/8/layout/matrix3"/>
    <dgm:cxn modelId="{135A1B2E-BD78-C641-9FC7-0F090873F750}" srcId="{534DDC04-84EE-A34C-9B09-5297A7695DF0}" destId="{77860465-A225-764F-872A-4ADE2154DA2D}" srcOrd="1" destOrd="0" parTransId="{45F0AA86-DB6E-264B-A97C-89452F8BC72B}" sibTransId="{091BCF9E-8F47-7E48-8712-478A0CCDFCED}"/>
    <dgm:cxn modelId="{240FE3C3-08AB-2049-951A-7DA8E928B06D}" type="presOf" srcId="{15540290-664F-B04F-AEC5-EA8B6D68C43A}" destId="{D5D23AC9-0318-8647-904F-ECD748649E29}" srcOrd="0" destOrd="1" presId="urn:microsoft.com/office/officeart/2005/8/layout/matrix3"/>
    <dgm:cxn modelId="{B1B7989F-F5EC-C548-946B-447A89E12EE0}" type="presOf" srcId="{E5C16D17-FB55-F248-9E1B-C9050B2F0096}" destId="{97F7E6F6-5FA2-DD40-97E7-72095058227E}" srcOrd="0" destOrd="0" presId="urn:microsoft.com/office/officeart/2005/8/layout/matrix3"/>
    <dgm:cxn modelId="{E3B9F70E-3257-C148-832E-B581DCDE7169}" srcId="{04D1891E-65D5-AE48-BE2C-0D148EBB4C07}" destId="{6132F5EA-A9ED-0649-9E19-B19026053BCC}" srcOrd="0" destOrd="0" parTransId="{67AA2C6A-508C-7F47-B3C9-5272578C126C}" sibTransId="{940B1652-E1DE-A743-A736-EC0BED8513E4}"/>
    <dgm:cxn modelId="{37C4ECA6-AA9C-7D4B-9D0E-413649F1CF5B}" srcId="{E5C16D17-FB55-F248-9E1B-C9050B2F0096}" destId="{534DDC04-84EE-A34C-9B09-5297A7695DF0}" srcOrd="4" destOrd="0" parTransId="{50FFE614-894C-0747-BEB3-8373DC999994}" sibTransId="{60805A9F-8C02-4149-B7B0-848B2D4D49CD}"/>
    <dgm:cxn modelId="{771621EE-DEEC-344D-ADF3-6C7D1CD0D6ED}" srcId="{E5C16D17-FB55-F248-9E1B-C9050B2F0096}" destId="{BE469068-DB31-E649-A794-8CE206C8F7E0}" srcOrd="3" destOrd="0" parTransId="{35847B9D-7B88-4748-851A-1D0DAB65CD83}" sibTransId="{EFB96F35-39D6-EC46-AFEA-D9F587ED8146}"/>
    <dgm:cxn modelId="{C947F98E-F83B-8947-A54B-39C8F3F57DA5}" srcId="{534DDC04-84EE-A34C-9B09-5297A7695DF0}" destId="{95A95AFA-FD47-7142-A90C-278B5944E5B4}" srcOrd="0" destOrd="0" parTransId="{B884C2C3-84ED-BE44-968B-34E1A5162EB4}" sibTransId="{AF616EEA-545E-9742-9F76-0E7F5BDB6A7A}"/>
    <dgm:cxn modelId="{AD0DDA15-CDC3-5A42-9241-3E8ECD0D841A}" type="presParOf" srcId="{97F7E6F6-5FA2-DD40-97E7-72095058227E}" destId="{E86847CD-34B4-054D-BDF6-F60C09B77543}" srcOrd="0" destOrd="0" presId="urn:microsoft.com/office/officeart/2005/8/layout/matrix3"/>
    <dgm:cxn modelId="{9CF5D44F-2E3F-CB44-8E26-514EAE56A8C4}" type="presParOf" srcId="{97F7E6F6-5FA2-DD40-97E7-72095058227E}" destId="{D66EC5FF-5530-F242-8D0F-5C1B6758DBF6}" srcOrd="1" destOrd="0" presId="urn:microsoft.com/office/officeart/2005/8/layout/matrix3"/>
    <dgm:cxn modelId="{18E004C8-FD85-E644-958C-E050510DBF4D}" type="presParOf" srcId="{97F7E6F6-5FA2-DD40-97E7-72095058227E}" destId="{027328CC-CF29-A944-BA22-C5E69F0D2E4D}" srcOrd="2" destOrd="0" presId="urn:microsoft.com/office/officeart/2005/8/layout/matrix3"/>
    <dgm:cxn modelId="{7FD28223-AF88-FD4F-AFB7-66BDC587420E}" type="presParOf" srcId="{97F7E6F6-5FA2-DD40-97E7-72095058227E}" destId="{713E46BB-4C80-5046-84CB-911381E51703}" srcOrd="3" destOrd="0" presId="urn:microsoft.com/office/officeart/2005/8/layout/matrix3"/>
    <dgm:cxn modelId="{0CF6DED6-BD46-9940-87DF-D69311A1ED08}" type="presParOf" srcId="{97F7E6F6-5FA2-DD40-97E7-72095058227E}" destId="{D5D23AC9-0318-8647-904F-ECD748649E29}" srcOrd="4" destOrd="0" presId="urn:microsoft.com/office/officeart/2005/8/layout/matrix3"/>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473D-5311-9F43-858A-DA4F11AAF30A}">
      <dsp:nvSpPr>
        <dsp:cNvPr id="0" name=""/>
        <dsp:cNvSpPr/>
      </dsp:nvSpPr>
      <dsp:spPr>
        <a:xfrm>
          <a:off x="5733" y="362250"/>
          <a:ext cx="3088723" cy="1026000"/>
        </a:xfrm>
        <a:prstGeom prst="chevron">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rtl="0">
            <a:lnSpc>
              <a:spcPct val="90000"/>
            </a:lnSpc>
            <a:spcBef>
              <a:spcPct val="0"/>
            </a:spcBef>
            <a:spcAft>
              <a:spcPct val="35000"/>
            </a:spcAft>
          </a:pPr>
          <a:r>
            <a:rPr lang="en-US" sz="2300" b="1" kern="1200" dirty="0" smtClean="0">
              <a:solidFill>
                <a:schemeClr val="bg2">
                  <a:lumMod val="50000"/>
                </a:schemeClr>
              </a:solidFill>
            </a:rPr>
            <a:t>Confidentiality</a:t>
          </a:r>
          <a:endParaRPr lang="en-US" sz="2300" kern="1200" dirty="0">
            <a:solidFill>
              <a:schemeClr val="bg2">
                <a:lumMod val="50000"/>
              </a:schemeClr>
            </a:solidFill>
          </a:endParaRPr>
        </a:p>
      </dsp:txBody>
      <dsp:txXfrm>
        <a:off x="518733" y="362250"/>
        <a:ext cx="2062723" cy="1026000"/>
      </dsp:txXfrm>
    </dsp:sp>
    <dsp:sp modelId="{C5173CA9-CAEE-B642-8B8F-CD4B816E3BFB}">
      <dsp:nvSpPr>
        <dsp:cNvPr id="0" name=""/>
        <dsp:cNvSpPr/>
      </dsp:nvSpPr>
      <dsp:spPr>
        <a:xfrm>
          <a:off x="159742" y="1516500"/>
          <a:ext cx="2224563" cy="269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t>preserving authorized restrictions on information access and disclosure, including means for protecting personal privacy and proprietary information</a:t>
          </a:r>
          <a:endParaRPr lang="en-US" sz="1900" kern="1200" dirty="0"/>
        </a:p>
      </dsp:txBody>
      <dsp:txXfrm>
        <a:off x="159742" y="1516500"/>
        <a:ext cx="2224563" cy="2693250"/>
      </dsp:txXfrm>
    </dsp:sp>
    <dsp:sp modelId="{EC783FE8-0006-004E-9EC5-CCA2F7583147}">
      <dsp:nvSpPr>
        <dsp:cNvPr id="0" name=""/>
        <dsp:cNvSpPr/>
      </dsp:nvSpPr>
      <dsp:spPr>
        <a:xfrm>
          <a:off x="2878456" y="362250"/>
          <a:ext cx="2780704" cy="1026000"/>
        </a:xfrm>
        <a:prstGeom prst="chevron">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2">
                  <a:lumMod val="50000"/>
                </a:schemeClr>
              </a:solidFill>
            </a:rPr>
            <a:t>Integrity</a:t>
          </a:r>
          <a:endParaRPr lang="en-US" sz="2400" kern="1200" dirty="0">
            <a:solidFill>
              <a:schemeClr val="bg2">
                <a:lumMod val="50000"/>
              </a:schemeClr>
            </a:solidFill>
          </a:endParaRPr>
        </a:p>
      </dsp:txBody>
      <dsp:txXfrm>
        <a:off x="3391456" y="362250"/>
        <a:ext cx="1754704" cy="1026000"/>
      </dsp:txXfrm>
    </dsp:sp>
    <dsp:sp modelId="{92F85E19-9F62-2146-BBFE-59F35C65EE0E}">
      <dsp:nvSpPr>
        <dsp:cNvPr id="0" name=""/>
        <dsp:cNvSpPr/>
      </dsp:nvSpPr>
      <dsp:spPr>
        <a:xfrm>
          <a:off x="2878456" y="1516500"/>
          <a:ext cx="2224563" cy="269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t>guarding against improper information modification or destruction, including ensuring information nonrepudiation and authenticity</a:t>
          </a:r>
          <a:endParaRPr lang="en-US" sz="1900" kern="1200" dirty="0"/>
        </a:p>
      </dsp:txBody>
      <dsp:txXfrm>
        <a:off x="2878456" y="1516500"/>
        <a:ext cx="2224563" cy="2693250"/>
      </dsp:txXfrm>
    </dsp:sp>
    <dsp:sp modelId="{FAB70A0B-6355-A049-80C7-D281E9662899}">
      <dsp:nvSpPr>
        <dsp:cNvPr id="0" name=""/>
        <dsp:cNvSpPr/>
      </dsp:nvSpPr>
      <dsp:spPr>
        <a:xfrm>
          <a:off x="5443161" y="362250"/>
          <a:ext cx="2780704" cy="1026000"/>
        </a:xfrm>
        <a:prstGeom prst="chevron">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2">
                  <a:lumMod val="50000"/>
                </a:schemeClr>
              </a:solidFill>
            </a:rPr>
            <a:t>Availability</a:t>
          </a:r>
          <a:endParaRPr lang="en-US" sz="2400" kern="1200" dirty="0">
            <a:solidFill>
              <a:schemeClr val="bg2">
                <a:lumMod val="50000"/>
              </a:schemeClr>
            </a:solidFill>
          </a:endParaRPr>
        </a:p>
      </dsp:txBody>
      <dsp:txXfrm>
        <a:off x="5956161" y="362250"/>
        <a:ext cx="1754704" cy="1026000"/>
      </dsp:txXfrm>
    </dsp:sp>
    <dsp:sp modelId="{2A12BD47-4BDB-3343-9554-B0171B10A11F}">
      <dsp:nvSpPr>
        <dsp:cNvPr id="0" name=""/>
        <dsp:cNvSpPr/>
      </dsp:nvSpPr>
      <dsp:spPr>
        <a:xfrm>
          <a:off x="5443161" y="1516500"/>
          <a:ext cx="2224563" cy="269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t>ensuring timely and reliable access to and use of information</a:t>
          </a:r>
          <a:endParaRPr lang="en-US" sz="1900" b="1" kern="1200" dirty="0"/>
        </a:p>
      </dsp:txBody>
      <dsp:txXfrm>
        <a:off x="5443161" y="1516500"/>
        <a:ext cx="2224563" cy="269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A6A37-ACF7-6342-829F-2B5DDC59D43F}">
      <dsp:nvSpPr>
        <dsp:cNvPr id="0" name=""/>
        <dsp:cNvSpPr/>
      </dsp:nvSpPr>
      <dsp:spPr>
        <a:xfrm>
          <a:off x="0" y="0"/>
          <a:ext cx="3962400" cy="3962400"/>
        </a:xfrm>
        <a:prstGeom prst="pie">
          <a:avLst>
            <a:gd name="adj1" fmla="val 5400000"/>
            <a:gd name="adj2" fmla="val 16200000"/>
          </a:avLst>
        </a:prstGeom>
        <a:solidFill>
          <a:schemeClr val="accent1"/>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BF7D839-85DA-1547-AF97-C843273C7520}">
      <dsp:nvSpPr>
        <dsp:cNvPr id="0" name=""/>
        <dsp:cNvSpPr/>
      </dsp:nvSpPr>
      <dsp:spPr>
        <a:xfrm>
          <a:off x="1981200" y="0"/>
          <a:ext cx="6248400" cy="3962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t>means used to deal with security attacks</a:t>
          </a:r>
          <a:endParaRPr lang="en-US" sz="2000" kern="1200" dirty="0"/>
        </a:p>
      </dsp:txBody>
      <dsp:txXfrm>
        <a:off x="1981200" y="0"/>
        <a:ext cx="3124200" cy="842009"/>
      </dsp:txXfrm>
    </dsp:sp>
    <dsp:sp modelId="{14887DC9-FCE7-9249-BAA5-8E1F513CA42D}">
      <dsp:nvSpPr>
        <dsp:cNvPr id="0" name=""/>
        <dsp:cNvSpPr/>
      </dsp:nvSpPr>
      <dsp:spPr>
        <a:xfrm>
          <a:off x="520064" y="842009"/>
          <a:ext cx="2922270" cy="2922270"/>
        </a:xfrm>
        <a:prstGeom prst="pie">
          <a:avLst>
            <a:gd name="adj1" fmla="val 5400000"/>
            <a:gd name="adj2" fmla="val 16200000"/>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CB88EF4-CF59-AA4E-97C1-746BDB8A73A8}">
      <dsp:nvSpPr>
        <dsp:cNvPr id="0" name=""/>
        <dsp:cNvSpPr/>
      </dsp:nvSpPr>
      <dsp:spPr>
        <a:xfrm>
          <a:off x="1981200" y="842009"/>
          <a:ext cx="6248400" cy="292227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t>may introduce new vulnerabilities</a:t>
          </a:r>
          <a:endParaRPr lang="en-US" sz="2000" b="1" kern="1200" dirty="0"/>
        </a:p>
      </dsp:txBody>
      <dsp:txXfrm>
        <a:off x="1981200" y="842009"/>
        <a:ext cx="3124200" cy="842010"/>
      </dsp:txXfrm>
    </dsp:sp>
    <dsp:sp modelId="{E19528DF-46F5-3D4D-B4D2-7B878B1221F9}">
      <dsp:nvSpPr>
        <dsp:cNvPr id="0" name=""/>
        <dsp:cNvSpPr/>
      </dsp:nvSpPr>
      <dsp:spPr>
        <a:xfrm>
          <a:off x="1040130" y="1684020"/>
          <a:ext cx="1882140" cy="1882140"/>
        </a:xfrm>
        <a:prstGeom prst="pie">
          <a:avLst>
            <a:gd name="adj1" fmla="val 5400000"/>
            <a:gd name="adj2" fmla="val 16200000"/>
          </a:avLst>
        </a:prstGeom>
        <a:solidFill>
          <a:srgbClr val="CC9900"/>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E3AADE7-B933-F942-8F45-CFD8EF08E2A4}">
      <dsp:nvSpPr>
        <dsp:cNvPr id="0" name=""/>
        <dsp:cNvSpPr/>
      </dsp:nvSpPr>
      <dsp:spPr>
        <a:xfrm>
          <a:off x="1981200" y="1684020"/>
          <a:ext cx="6248400" cy="188214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t>residual vulnerabilities may remain</a:t>
          </a:r>
          <a:endParaRPr lang="en-US" sz="2000" kern="1200" dirty="0"/>
        </a:p>
      </dsp:txBody>
      <dsp:txXfrm>
        <a:off x="1981200" y="1684020"/>
        <a:ext cx="3124200" cy="842010"/>
      </dsp:txXfrm>
    </dsp:sp>
    <dsp:sp modelId="{F2683628-8622-3A4B-BFA3-D55BEB3CC241}">
      <dsp:nvSpPr>
        <dsp:cNvPr id="0" name=""/>
        <dsp:cNvSpPr/>
      </dsp:nvSpPr>
      <dsp:spPr>
        <a:xfrm>
          <a:off x="1560195" y="2526029"/>
          <a:ext cx="842010" cy="842010"/>
        </a:xfrm>
        <a:prstGeom prst="pie">
          <a:avLst>
            <a:gd name="adj1" fmla="val 5400000"/>
            <a:gd name="adj2" fmla="val 16200000"/>
          </a:avLst>
        </a:prstGeom>
        <a:solidFill>
          <a:srgbClr val="FF6600"/>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CED7905-6FC7-3D43-BBE4-024FDE0C6519}">
      <dsp:nvSpPr>
        <dsp:cNvPr id="0" name=""/>
        <dsp:cNvSpPr/>
      </dsp:nvSpPr>
      <dsp:spPr>
        <a:xfrm>
          <a:off x="1981200" y="2526029"/>
          <a:ext cx="6248400" cy="84201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t>goal is to minimize residual level of risk to the assets</a:t>
          </a:r>
          <a:endParaRPr lang="en-US" sz="2000" b="1" kern="1200" dirty="0"/>
        </a:p>
      </dsp:txBody>
      <dsp:txXfrm>
        <a:off x="1981200" y="2526029"/>
        <a:ext cx="3124200" cy="842010"/>
      </dsp:txXfrm>
    </dsp:sp>
    <dsp:sp modelId="{2CB4C15F-CC04-3448-B231-DD4C842B04C0}">
      <dsp:nvSpPr>
        <dsp:cNvPr id="0" name=""/>
        <dsp:cNvSpPr/>
      </dsp:nvSpPr>
      <dsp:spPr>
        <a:xfrm>
          <a:off x="5105400" y="0"/>
          <a:ext cx="3124200" cy="842009"/>
        </a:xfrm>
        <a:prstGeom prst="rect">
          <a:avLst/>
        </a:prstGeom>
        <a:noFill/>
        <a:ln w="1905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rtl="0">
            <a:lnSpc>
              <a:spcPct val="90000"/>
            </a:lnSpc>
            <a:spcBef>
              <a:spcPct val="0"/>
            </a:spcBef>
            <a:spcAft>
              <a:spcPct val="15000"/>
            </a:spcAft>
            <a:buChar char="••"/>
          </a:pPr>
          <a:r>
            <a:rPr lang="en-US" sz="1500" b="1" kern="1200" dirty="0" smtClean="0"/>
            <a:t>prevent</a:t>
          </a:r>
          <a:endParaRPr lang="en-US" sz="1500" kern="1200" dirty="0"/>
        </a:p>
        <a:p>
          <a:pPr marL="114300" lvl="1" indent="-114300" algn="l" defTabSz="666750" rtl="0">
            <a:lnSpc>
              <a:spcPct val="90000"/>
            </a:lnSpc>
            <a:spcBef>
              <a:spcPct val="0"/>
            </a:spcBef>
            <a:spcAft>
              <a:spcPct val="15000"/>
            </a:spcAft>
            <a:buChar char="••"/>
          </a:pPr>
          <a:r>
            <a:rPr lang="en-US" sz="1500" b="1" kern="1200" dirty="0" smtClean="0"/>
            <a:t>detect</a:t>
          </a:r>
          <a:endParaRPr lang="en-US" sz="1500" kern="1200" dirty="0"/>
        </a:p>
        <a:p>
          <a:pPr marL="114300" lvl="1" indent="-114300" algn="l" defTabSz="666750" rtl="0">
            <a:lnSpc>
              <a:spcPct val="90000"/>
            </a:lnSpc>
            <a:spcBef>
              <a:spcPct val="0"/>
            </a:spcBef>
            <a:spcAft>
              <a:spcPct val="15000"/>
            </a:spcAft>
            <a:buChar char="••"/>
          </a:pPr>
          <a:r>
            <a:rPr lang="en-US" sz="1500" b="1" kern="1200" dirty="0" smtClean="0"/>
            <a:t>recover</a:t>
          </a:r>
          <a:endParaRPr lang="en-US" sz="1500" kern="1200" dirty="0"/>
        </a:p>
      </dsp:txBody>
      <dsp:txXfrm>
        <a:off x="5105400" y="0"/>
        <a:ext cx="3124200" cy="842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F7762-13A4-4D4E-A8BC-6A8FD15AE6DF}">
      <dsp:nvSpPr>
        <dsp:cNvPr id="0" name=""/>
        <dsp:cNvSpPr/>
      </dsp:nvSpPr>
      <dsp:spPr>
        <a:xfrm>
          <a:off x="2714" y="722257"/>
          <a:ext cx="2646759" cy="960781"/>
        </a:xfrm>
        <a:prstGeom prst="rect">
          <a:avLst/>
        </a:prstGeom>
        <a:solidFill>
          <a:schemeClr val="accent2"/>
        </a:solidFill>
        <a:ln w="76200" cap="flat" cmpd="sng" algn="ctr">
          <a:solidFill>
            <a:schemeClr val="accent2"/>
          </a:solidFill>
          <a:prstDash val="solid"/>
        </a:ln>
        <a:effectLst>
          <a:glow>
            <a:schemeClr val="tx1"/>
          </a:glow>
          <a:softEdge rad="12700"/>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en-US" sz="1500" b="1" kern="1200" dirty="0" smtClean="0"/>
            <a:t>functional areas that primarily require computer security technical measures</a:t>
          </a:r>
          <a:r>
            <a:rPr lang="en-US" sz="1500" b="1" i="1" kern="1200" dirty="0" smtClean="0"/>
            <a:t> </a:t>
          </a:r>
          <a:r>
            <a:rPr lang="en-US" sz="1500" b="1" kern="1200" dirty="0" smtClean="0"/>
            <a:t>include:</a:t>
          </a:r>
          <a:endParaRPr lang="en-US" sz="1500" b="1" kern="1200" dirty="0"/>
        </a:p>
      </dsp:txBody>
      <dsp:txXfrm>
        <a:off x="2714" y="722257"/>
        <a:ext cx="2646759" cy="960781"/>
      </dsp:txXfrm>
    </dsp:sp>
    <dsp:sp modelId="{19DD4C01-AD57-724C-BC15-6FA5433F031F}">
      <dsp:nvSpPr>
        <dsp:cNvPr id="0" name=""/>
        <dsp:cNvSpPr/>
      </dsp:nvSpPr>
      <dsp:spPr>
        <a:xfrm>
          <a:off x="0" y="1793558"/>
          <a:ext cx="2646759" cy="2547703"/>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b="1" kern="1200" dirty="0" smtClean="0"/>
            <a:t>access control; identification &amp; authentication; system &amp; communication protection; and system &amp; information integrity</a:t>
          </a:r>
          <a:endParaRPr lang="en-US" sz="1500" b="1" kern="1200" dirty="0"/>
        </a:p>
      </dsp:txBody>
      <dsp:txXfrm>
        <a:off x="0" y="1793558"/>
        <a:ext cx="2646759" cy="2547703"/>
      </dsp:txXfrm>
    </dsp:sp>
    <dsp:sp modelId="{F143361F-C1AB-2848-ACD5-6654861F40FE}">
      <dsp:nvSpPr>
        <dsp:cNvPr id="0" name=""/>
        <dsp:cNvSpPr/>
      </dsp:nvSpPr>
      <dsp:spPr>
        <a:xfrm>
          <a:off x="3020020" y="722257"/>
          <a:ext cx="2646759" cy="960781"/>
        </a:xfrm>
        <a:prstGeom prst="rect">
          <a:avLst/>
        </a:prstGeom>
        <a:solidFill>
          <a:schemeClr val="accent2"/>
        </a:solidFill>
        <a:ln w="76200" cap="flat" cmpd="sng" algn="ctr">
          <a:solidFill>
            <a:schemeClr val="accent2"/>
          </a:solidFill>
          <a:prstDash val="solid"/>
        </a:ln>
        <a:effectLst>
          <a:glow>
            <a:schemeClr val="tx1"/>
          </a:glo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en-US" sz="1500" b="1" kern="1200" dirty="0" smtClean="0"/>
            <a:t>functional areas that primarily require management controls and procedures include:</a:t>
          </a:r>
          <a:endParaRPr lang="en-US" sz="1500" kern="1200" dirty="0"/>
        </a:p>
      </dsp:txBody>
      <dsp:txXfrm>
        <a:off x="3020020" y="722257"/>
        <a:ext cx="2646759" cy="960781"/>
      </dsp:txXfrm>
    </dsp:sp>
    <dsp:sp modelId="{DD792DAE-1A33-8D45-ADE0-379C97C2B2AD}">
      <dsp:nvSpPr>
        <dsp:cNvPr id="0" name=""/>
        <dsp:cNvSpPr/>
      </dsp:nvSpPr>
      <dsp:spPr>
        <a:xfrm>
          <a:off x="3047996" y="1793558"/>
          <a:ext cx="2646759" cy="2547703"/>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b="1" kern="1200" dirty="0" smtClean="0"/>
            <a:t>awareness &amp; training; audit &amp; accountability; certification, accreditation, &amp; security assessments; contingency planning; maintenance; physical &amp; environmental protection; planning; personnel security; risk assessment; and systems &amp; services acquisition</a:t>
          </a:r>
          <a:endParaRPr lang="en-US" sz="1500" b="1" kern="1200" dirty="0"/>
        </a:p>
      </dsp:txBody>
      <dsp:txXfrm>
        <a:off x="3047996" y="1793558"/>
        <a:ext cx="2646759" cy="2547703"/>
      </dsp:txXfrm>
    </dsp:sp>
    <dsp:sp modelId="{96E03D65-A5C7-D546-A208-CD30E338A9F8}">
      <dsp:nvSpPr>
        <dsp:cNvPr id="0" name=""/>
        <dsp:cNvSpPr/>
      </dsp:nvSpPr>
      <dsp:spPr>
        <a:xfrm>
          <a:off x="6037326" y="722257"/>
          <a:ext cx="2646759" cy="960781"/>
        </a:xfrm>
        <a:prstGeom prst="rect">
          <a:avLst/>
        </a:prstGeom>
        <a:solidFill>
          <a:schemeClr val="accent2"/>
        </a:solidFill>
        <a:ln w="76200" cap="flat" cmpd="sng" algn="ctr">
          <a:solidFill>
            <a:schemeClr val="accent2"/>
          </a:solidFill>
          <a:prstDash val="solid"/>
        </a:ln>
        <a:effectLst>
          <a:glow>
            <a:schemeClr val="tx1"/>
          </a:glo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rtl="0">
            <a:lnSpc>
              <a:spcPct val="90000"/>
            </a:lnSpc>
            <a:spcBef>
              <a:spcPct val="0"/>
            </a:spcBef>
            <a:spcAft>
              <a:spcPct val="35000"/>
            </a:spcAft>
          </a:pPr>
          <a:r>
            <a:rPr lang="en-US" sz="1500" b="1" kern="1200" dirty="0" smtClean="0"/>
            <a:t>functional areas that overlap computer security technical measures and management controls include:</a:t>
          </a:r>
          <a:endParaRPr lang="en-US" sz="1500" kern="1200" dirty="0"/>
        </a:p>
      </dsp:txBody>
      <dsp:txXfrm>
        <a:off x="6037326" y="722257"/>
        <a:ext cx="2646759" cy="960781"/>
      </dsp:txXfrm>
    </dsp:sp>
    <dsp:sp modelId="{FB342797-FD02-FA4C-ABFE-A2E4E8111A16}">
      <dsp:nvSpPr>
        <dsp:cNvPr id="0" name=""/>
        <dsp:cNvSpPr/>
      </dsp:nvSpPr>
      <dsp:spPr>
        <a:xfrm>
          <a:off x="6019804" y="1793558"/>
          <a:ext cx="2646759" cy="2547703"/>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b="1" kern="1200" dirty="0" smtClean="0"/>
            <a:t>configuration management; incident response; and media protection</a:t>
          </a:r>
          <a:endParaRPr lang="en-US" sz="1500" kern="1200" dirty="0"/>
        </a:p>
      </dsp:txBody>
      <dsp:txXfrm>
        <a:off x="6019804" y="1793558"/>
        <a:ext cx="2646759" cy="2547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FD996-D16B-5845-9FAE-A0C51D4D8EE1}">
      <dsp:nvSpPr>
        <dsp:cNvPr id="0" name=""/>
        <dsp:cNvSpPr/>
      </dsp:nvSpPr>
      <dsp:spPr>
        <a:xfrm>
          <a:off x="1004" y="658908"/>
          <a:ext cx="2350740" cy="1175370"/>
        </a:xfrm>
        <a:prstGeom prst="roundRect">
          <a:avLst>
            <a:gd name="adj" fmla="val 10000"/>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rtl="0">
            <a:lnSpc>
              <a:spcPct val="90000"/>
            </a:lnSpc>
            <a:spcBef>
              <a:spcPct val="0"/>
            </a:spcBef>
            <a:spcAft>
              <a:spcPct val="35000"/>
            </a:spcAft>
          </a:pPr>
          <a:r>
            <a:rPr lang="en-US" sz="1300" b="1" kern="1200" dirty="0" smtClean="0"/>
            <a:t>specification/policy</a:t>
          </a:r>
          <a:endParaRPr lang="en-US" sz="1300" kern="1200" dirty="0"/>
        </a:p>
      </dsp:txBody>
      <dsp:txXfrm>
        <a:off x="35429" y="693333"/>
        <a:ext cx="2281890" cy="1106520"/>
      </dsp:txXfrm>
    </dsp:sp>
    <dsp:sp modelId="{D8F6AFB9-6D45-9641-8011-841D8DE31A32}">
      <dsp:nvSpPr>
        <dsp:cNvPr id="0" name=""/>
        <dsp:cNvSpPr/>
      </dsp:nvSpPr>
      <dsp:spPr>
        <a:xfrm>
          <a:off x="236078" y="1834278"/>
          <a:ext cx="235074" cy="881527"/>
        </a:xfrm>
        <a:custGeom>
          <a:avLst/>
          <a:gdLst/>
          <a:ahLst/>
          <a:cxnLst/>
          <a:rect l="0" t="0" r="0" b="0"/>
          <a:pathLst>
            <a:path>
              <a:moveTo>
                <a:pt x="0" y="0"/>
              </a:moveTo>
              <a:lnTo>
                <a:pt x="0" y="881527"/>
              </a:lnTo>
              <a:lnTo>
                <a:pt x="235074" y="881527"/>
              </a:lnTo>
            </a:path>
          </a:pathLst>
        </a:custGeom>
        <a:noFill/>
        <a:ln w="1905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6218F6B-0073-E945-8F6D-5E2441815C8E}">
      <dsp:nvSpPr>
        <dsp:cNvPr id="0" name=""/>
        <dsp:cNvSpPr/>
      </dsp:nvSpPr>
      <dsp:spPr>
        <a:xfrm>
          <a:off x="471152" y="2128121"/>
          <a:ext cx="1880592" cy="117537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lvl="0" algn="ctr" defTabSz="844550" rtl="0">
            <a:lnSpc>
              <a:spcPct val="90000"/>
            </a:lnSpc>
            <a:spcBef>
              <a:spcPct val="0"/>
            </a:spcBef>
            <a:spcAft>
              <a:spcPct val="35000"/>
            </a:spcAft>
          </a:pPr>
          <a:r>
            <a:rPr lang="en-US" sz="1900" b="1" kern="1200" dirty="0" smtClean="0"/>
            <a:t>what is the security scheme supposed to do?</a:t>
          </a:r>
          <a:endParaRPr lang="en-US" sz="1900" kern="1200" dirty="0"/>
        </a:p>
      </dsp:txBody>
      <dsp:txXfrm>
        <a:off x="505577" y="2162546"/>
        <a:ext cx="1811742" cy="1106520"/>
      </dsp:txXfrm>
    </dsp:sp>
    <dsp:sp modelId="{8AD1A487-7C7B-5648-AA18-26512DA95E5E}">
      <dsp:nvSpPr>
        <dsp:cNvPr id="0" name=""/>
        <dsp:cNvSpPr/>
      </dsp:nvSpPr>
      <dsp:spPr>
        <a:xfrm>
          <a:off x="2939429" y="658908"/>
          <a:ext cx="2350740" cy="1175370"/>
        </a:xfrm>
        <a:prstGeom prst="roundRect">
          <a:avLst>
            <a:gd name="adj" fmla="val 10000"/>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rtl="0">
            <a:lnSpc>
              <a:spcPct val="90000"/>
            </a:lnSpc>
            <a:spcBef>
              <a:spcPct val="0"/>
            </a:spcBef>
            <a:spcAft>
              <a:spcPct val="35000"/>
            </a:spcAft>
          </a:pPr>
          <a:r>
            <a:rPr lang="en-US" sz="1300" b="1" kern="1200" dirty="0" smtClean="0"/>
            <a:t>implementation/mechanisms</a:t>
          </a:r>
          <a:endParaRPr lang="en-US" sz="1300" kern="1200" dirty="0"/>
        </a:p>
      </dsp:txBody>
      <dsp:txXfrm>
        <a:off x="2973854" y="693333"/>
        <a:ext cx="2281890" cy="1106520"/>
      </dsp:txXfrm>
    </dsp:sp>
    <dsp:sp modelId="{F6B72C8D-2B03-3340-ACE7-CA9EFDA9D5FA}">
      <dsp:nvSpPr>
        <dsp:cNvPr id="0" name=""/>
        <dsp:cNvSpPr/>
      </dsp:nvSpPr>
      <dsp:spPr>
        <a:xfrm>
          <a:off x="3174503" y="1834278"/>
          <a:ext cx="235074" cy="881527"/>
        </a:xfrm>
        <a:custGeom>
          <a:avLst/>
          <a:gdLst/>
          <a:ahLst/>
          <a:cxnLst/>
          <a:rect l="0" t="0" r="0" b="0"/>
          <a:pathLst>
            <a:path>
              <a:moveTo>
                <a:pt x="0" y="0"/>
              </a:moveTo>
              <a:lnTo>
                <a:pt x="0" y="881527"/>
              </a:lnTo>
              <a:lnTo>
                <a:pt x="235074" y="881527"/>
              </a:lnTo>
            </a:path>
          </a:pathLst>
        </a:custGeom>
        <a:noFill/>
        <a:ln w="1905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55BA4F-923D-8F45-8B06-7263285B1E57}">
      <dsp:nvSpPr>
        <dsp:cNvPr id="0" name=""/>
        <dsp:cNvSpPr/>
      </dsp:nvSpPr>
      <dsp:spPr>
        <a:xfrm>
          <a:off x="3409577" y="2128121"/>
          <a:ext cx="1880592" cy="117537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lvl="0" algn="ctr" defTabSz="844550" rtl="0">
            <a:lnSpc>
              <a:spcPct val="90000"/>
            </a:lnSpc>
            <a:spcBef>
              <a:spcPct val="0"/>
            </a:spcBef>
            <a:spcAft>
              <a:spcPct val="35000"/>
            </a:spcAft>
          </a:pPr>
          <a:r>
            <a:rPr lang="en-US" sz="1900" b="1" kern="1200" dirty="0" smtClean="0"/>
            <a:t>how does it do it?</a:t>
          </a:r>
          <a:endParaRPr lang="en-US" sz="1900" b="1" kern="1200" dirty="0"/>
        </a:p>
      </dsp:txBody>
      <dsp:txXfrm>
        <a:off x="3444002" y="2162546"/>
        <a:ext cx="1811742" cy="1106520"/>
      </dsp:txXfrm>
    </dsp:sp>
    <dsp:sp modelId="{5019FF85-DA33-4B46-B387-124F2B39377A}">
      <dsp:nvSpPr>
        <dsp:cNvPr id="0" name=""/>
        <dsp:cNvSpPr/>
      </dsp:nvSpPr>
      <dsp:spPr>
        <a:xfrm>
          <a:off x="5877855" y="658908"/>
          <a:ext cx="2350740" cy="1175370"/>
        </a:xfrm>
        <a:prstGeom prst="roundRect">
          <a:avLst>
            <a:gd name="adj" fmla="val 10000"/>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rtl="0">
            <a:lnSpc>
              <a:spcPct val="90000"/>
            </a:lnSpc>
            <a:spcBef>
              <a:spcPct val="0"/>
            </a:spcBef>
            <a:spcAft>
              <a:spcPct val="35000"/>
            </a:spcAft>
          </a:pPr>
          <a:r>
            <a:rPr lang="en-US" sz="1300" b="1" kern="1200" dirty="0" smtClean="0"/>
            <a:t>correctness/assurance</a:t>
          </a:r>
          <a:endParaRPr lang="en-US" sz="1300" kern="1200" dirty="0"/>
        </a:p>
      </dsp:txBody>
      <dsp:txXfrm>
        <a:off x="5912280" y="693333"/>
        <a:ext cx="2281890" cy="1106520"/>
      </dsp:txXfrm>
    </dsp:sp>
    <dsp:sp modelId="{10F23F75-5393-6D4B-A28E-708A701B6B4A}">
      <dsp:nvSpPr>
        <dsp:cNvPr id="0" name=""/>
        <dsp:cNvSpPr/>
      </dsp:nvSpPr>
      <dsp:spPr>
        <a:xfrm>
          <a:off x="6112929" y="1834278"/>
          <a:ext cx="235074" cy="881527"/>
        </a:xfrm>
        <a:custGeom>
          <a:avLst/>
          <a:gdLst/>
          <a:ahLst/>
          <a:cxnLst/>
          <a:rect l="0" t="0" r="0" b="0"/>
          <a:pathLst>
            <a:path>
              <a:moveTo>
                <a:pt x="0" y="0"/>
              </a:moveTo>
              <a:lnTo>
                <a:pt x="0" y="881527"/>
              </a:lnTo>
              <a:lnTo>
                <a:pt x="235074" y="881527"/>
              </a:lnTo>
            </a:path>
          </a:pathLst>
        </a:custGeom>
        <a:noFill/>
        <a:ln w="1905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66AF39-9428-BF4E-ADE8-A4211C0EB88E}">
      <dsp:nvSpPr>
        <dsp:cNvPr id="0" name=""/>
        <dsp:cNvSpPr/>
      </dsp:nvSpPr>
      <dsp:spPr>
        <a:xfrm>
          <a:off x="6348003" y="2128121"/>
          <a:ext cx="1880592" cy="117537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lvl="0" algn="ctr" defTabSz="844550" rtl="0">
            <a:lnSpc>
              <a:spcPct val="90000"/>
            </a:lnSpc>
            <a:spcBef>
              <a:spcPct val="0"/>
            </a:spcBef>
            <a:spcAft>
              <a:spcPct val="35000"/>
            </a:spcAft>
          </a:pPr>
          <a:r>
            <a:rPr lang="en-US" sz="1900" b="1" kern="1200" dirty="0" smtClean="0"/>
            <a:t>does it really work?</a:t>
          </a:r>
          <a:endParaRPr lang="en-US" sz="1900" b="1" kern="1200" dirty="0"/>
        </a:p>
      </dsp:txBody>
      <dsp:txXfrm>
        <a:off x="6382428" y="2162546"/>
        <a:ext cx="1811742" cy="1106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847CD-34B4-054D-BDF6-F60C09B77543}">
      <dsp:nvSpPr>
        <dsp:cNvPr id="0" name=""/>
        <dsp:cNvSpPr/>
      </dsp:nvSpPr>
      <dsp:spPr>
        <a:xfrm>
          <a:off x="1828800" y="0"/>
          <a:ext cx="4571999" cy="4571999"/>
        </a:xfrm>
        <a:prstGeom prst="diamond">
          <a:avLst/>
        </a:prstGeom>
        <a:solidFill>
          <a:schemeClr val="accent1">
            <a:tint val="40000"/>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1">
          <a:scrgbClr r="0" g="0" b="0"/>
        </a:fillRef>
        <a:effectRef idx="2">
          <a:scrgbClr r="0" g="0" b="0"/>
        </a:effectRef>
        <a:fontRef idx="minor"/>
      </dsp:style>
    </dsp:sp>
    <dsp:sp modelId="{D66EC5FF-5530-F242-8D0F-5C1B6758DBF6}">
      <dsp:nvSpPr>
        <dsp:cNvPr id="0" name=""/>
        <dsp:cNvSpPr/>
      </dsp:nvSpPr>
      <dsp:spPr>
        <a:xfrm>
          <a:off x="6095994" y="2743196"/>
          <a:ext cx="1783079" cy="1783079"/>
        </a:xfrm>
        <a:prstGeom prst="roundRect">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1" kern="1200" dirty="0" smtClean="0"/>
            <a:t>involves four complementary courses of action:</a:t>
          </a:r>
          <a:endParaRPr lang="en-US" sz="1700" b="1" kern="1200" dirty="0"/>
        </a:p>
      </dsp:txBody>
      <dsp:txXfrm>
        <a:off x="6183037" y="2830239"/>
        <a:ext cx="1608993" cy="1608993"/>
      </dsp:txXfrm>
    </dsp:sp>
    <dsp:sp modelId="{027328CC-CF29-A944-BA22-C5E69F0D2E4D}">
      <dsp:nvSpPr>
        <dsp:cNvPr id="0" name=""/>
        <dsp:cNvSpPr/>
      </dsp:nvSpPr>
      <dsp:spPr>
        <a:xfrm>
          <a:off x="228598" y="228608"/>
          <a:ext cx="1783079" cy="1783079"/>
        </a:xfrm>
        <a:prstGeom prst="roundRect">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t>prevention</a:t>
          </a:r>
          <a:endParaRPr lang="en-US" sz="1700" kern="1200" dirty="0"/>
        </a:p>
        <a:p>
          <a:pPr marL="114300" lvl="1" indent="-114300" algn="l" defTabSz="577850" rtl="0">
            <a:lnSpc>
              <a:spcPct val="90000"/>
            </a:lnSpc>
            <a:spcBef>
              <a:spcPct val="0"/>
            </a:spcBef>
            <a:spcAft>
              <a:spcPct val="15000"/>
            </a:spcAft>
            <a:buChar char="••"/>
          </a:pPr>
          <a:r>
            <a:rPr lang="en-US" sz="1300" b="1" kern="1200" dirty="0" smtClean="0"/>
            <a:t>secure encryption algorithms</a:t>
          </a:r>
          <a:endParaRPr lang="en-US" sz="1300" b="1" kern="1200" dirty="0"/>
        </a:p>
        <a:p>
          <a:pPr marL="114300" lvl="1" indent="-114300" algn="l" defTabSz="577850" rtl="0">
            <a:lnSpc>
              <a:spcPct val="90000"/>
            </a:lnSpc>
            <a:spcBef>
              <a:spcPct val="0"/>
            </a:spcBef>
            <a:spcAft>
              <a:spcPct val="15000"/>
            </a:spcAft>
            <a:buChar char="••"/>
          </a:pPr>
          <a:r>
            <a:rPr lang="en-US" sz="1300" b="1" kern="1200" dirty="0" smtClean="0"/>
            <a:t>prevent unauthorized access to encryption keys</a:t>
          </a:r>
          <a:endParaRPr lang="en-US" sz="1300" b="1" kern="1200" dirty="0"/>
        </a:p>
      </dsp:txBody>
      <dsp:txXfrm>
        <a:off x="315641" y="315651"/>
        <a:ext cx="1608993" cy="1608993"/>
      </dsp:txXfrm>
    </dsp:sp>
    <dsp:sp modelId="{713E46BB-4C80-5046-84CB-911381E51703}">
      <dsp:nvSpPr>
        <dsp:cNvPr id="0" name=""/>
        <dsp:cNvSpPr/>
      </dsp:nvSpPr>
      <dsp:spPr>
        <a:xfrm>
          <a:off x="228593" y="2590801"/>
          <a:ext cx="1783079" cy="1783079"/>
        </a:xfrm>
        <a:prstGeom prst="roundRect">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t>detection</a:t>
          </a:r>
          <a:endParaRPr lang="en-US" sz="1700" kern="1200" dirty="0"/>
        </a:p>
        <a:p>
          <a:pPr marL="114300" lvl="1" indent="-114300" algn="l" defTabSz="577850" rtl="0">
            <a:lnSpc>
              <a:spcPct val="90000"/>
            </a:lnSpc>
            <a:spcBef>
              <a:spcPct val="0"/>
            </a:spcBef>
            <a:spcAft>
              <a:spcPct val="15000"/>
            </a:spcAft>
            <a:buChar char="••"/>
          </a:pPr>
          <a:r>
            <a:rPr lang="en-US" sz="1300" b="1" kern="1200" dirty="0" smtClean="0"/>
            <a:t>intrusion detection systems</a:t>
          </a:r>
          <a:endParaRPr lang="en-US" sz="1300" kern="1200" dirty="0"/>
        </a:p>
        <a:p>
          <a:pPr marL="114300" lvl="1" indent="-114300" algn="l" defTabSz="577850" rtl="0">
            <a:lnSpc>
              <a:spcPct val="90000"/>
            </a:lnSpc>
            <a:spcBef>
              <a:spcPct val="0"/>
            </a:spcBef>
            <a:spcAft>
              <a:spcPct val="15000"/>
            </a:spcAft>
            <a:buChar char="••"/>
          </a:pPr>
          <a:r>
            <a:rPr lang="en-US" sz="1300" b="1" kern="1200" dirty="0" smtClean="0"/>
            <a:t>detection of denial of service attacks</a:t>
          </a:r>
          <a:endParaRPr lang="en-US" sz="1300" kern="1200" dirty="0"/>
        </a:p>
      </dsp:txBody>
      <dsp:txXfrm>
        <a:off x="315636" y="2677844"/>
        <a:ext cx="1608993" cy="1608993"/>
      </dsp:txXfrm>
    </dsp:sp>
    <dsp:sp modelId="{D5D23AC9-0318-8647-904F-ECD748649E29}">
      <dsp:nvSpPr>
        <dsp:cNvPr id="0" name=""/>
        <dsp:cNvSpPr/>
      </dsp:nvSpPr>
      <dsp:spPr>
        <a:xfrm>
          <a:off x="6096000" y="152404"/>
          <a:ext cx="1783079" cy="1783079"/>
        </a:xfrm>
        <a:prstGeom prst="roundRect">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t>response</a:t>
          </a:r>
          <a:endParaRPr lang="en-US" sz="1700" kern="1200" dirty="0"/>
        </a:p>
        <a:p>
          <a:pPr marL="114300" lvl="1" indent="-114300" algn="l" defTabSz="577850" rtl="0">
            <a:lnSpc>
              <a:spcPct val="90000"/>
            </a:lnSpc>
            <a:spcBef>
              <a:spcPct val="0"/>
            </a:spcBef>
            <a:spcAft>
              <a:spcPct val="15000"/>
            </a:spcAft>
            <a:buChar char="••"/>
          </a:pPr>
          <a:r>
            <a:rPr lang="en-US" sz="1300" b="1" kern="1200" dirty="0" smtClean="0"/>
            <a:t>upon detection, being able to halt an attack and prevent further damage</a:t>
          </a:r>
          <a:endParaRPr lang="en-US" sz="1300" kern="1200" dirty="0"/>
        </a:p>
      </dsp:txBody>
      <dsp:txXfrm>
        <a:off x="6183043" y="239447"/>
        <a:ext cx="1608993" cy="16089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847CD-34B4-054D-BDF6-F60C09B77543}">
      <dsp:nvSpPr>
        <dsp:cNvPr id="0" name=""/>
        <dsp:cNvSpPr/>
      </dsp:nvSpPr>
      <dsp:spPr>
        <a:xfrm>
          <a:off x="2133615" y="380984"/>
          <a:ext cx="3657599" cy="3657599"/>
        </a:xfrm>
        <a:prstGeom prst="diamond">
          <a:avLst/>
        </a:prstGeom>
        <a:solidFill>
          <a:schemeClr val="accent2"/>
        </a:solidFill>
        <a:ln>
          <a:solidFill>
            <a:schemeClr val="accent2"/>
          </a:solid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1">
          <a:scrgbClr r="0" g="0" b="0"/>
        </a:fillRef>
        <a:effectRef idx="2">
          <a:scrgbClr r="0" g="0" b="0"/>
        </a:effectRef>
        <a:fontRef idx="minor"/>
      </dsp:style>
    </dsp:sp>
    <dsp:sp modelId="{D66EC5FF-5530-F242-8D0F-5C1B6758DBF6}">
      <dsp:nvSpPr>
        <dsp:cNvPr id="0" name=""/>
        <dsp:cNvSpPr/>
      </dsp:nvSpPr>
      <dsp:spPr>
        <a:xfrm>
          <a:off x="6095994" y="2743196"/>
          <a:ext cx="1783079" cy="1783079"/>
        </a:xfrm>
        <a:prstGeom prst="roundRect">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t>prevention</a:t>
          </a:r>
          <a:endParaRPr lang="en-US" sz="1700" kern="1200" dirty="0"/>
        </a:p>
        <a:p>
          <a:pPr marL="114300" lvl="1" indent="-114300" algn="l" defTabSz="577850" rtl="0">
            <a:lnSpc>
              <a:spcPct val="90000"/>
            </a:lnSpc>
            <a:spcBef>
              <a:spcPct val="0"/>
            </a:spcBef>
            <a:spcAft>
              <a:spcPct val="15000"/>
            </a:spcAft>
            <a:buChar char="••"/>
          </a:pPr>
          <a:r>
            <a:rPr lang="en-US" sz="1300" b="1" kern="1200" dirty="0" smtClean="0"/>
            <a:t>secure encryption algorithms</a:t>
          </a:r>
          <a:endParaRPr lang="en-US" sz="1300" b="1" kern="1200" dirty="0"/>
        </a:p>
        <a:p>
          <a:pPr marL="114300" lvl="1" indent="-114300" algn="l" defTabSz="577850" rtl="0">
            <a:lnSpc>
              <a:spcPct val="90000"/>
            </a:lnSpc>
            <a:spcBef>
              <a:spcPct val="0"/>
            </a:spcBef>
            <a:spcAft>
              <a:spcPct val="15000"/>
            </a:spcAft>
            <a:buChar char="••"/>
          </a:pPr>
          <a:r>
            <a:rPr lang="en-US" sz="1300" b="1" kern="1200" dirty="0" smtClean="0"/>
            <a:t>prevent unauthorized access to encryption keys</a:t>
          </a:r>
          <a:endParaRPr lang="en-US" sz="1300" b="1" kern="1200" dirty="0"/>
        </a:p>
      </dsp:txBody>
      <dsp:txXfrm>
        <a:off x="6183037" y="2830239"/>
        <a:ext cx="1608993" cy="1608993"/>
      </dsp:txXfrm>
    </dsp:sp>
    <dsp:sp modelId="{027328CC-CF29-A944-BA22-C5E69F0D2E4D}">
      <dsp:nvSpPr>
        <dsp:cNvPr id="0" name=""/>
        <dsp:cNvSpPr/>
      </dsp:nvSpPr>
      <dsp:spPr>
        <a:xfrm>
          <a:off x="152407" y="228608"/>
          <a:ext cx="1783079" cy="1783079"/>
        </a:xfrm>
        <a:prstGeom prst="roundRect">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t>detection</a:t>
          </a:r>
          <a:endParaRPr lang="en-US" sz="1700" kern="1200" dirty="0"/>
        </a:p>
        <a:p>
          <a:pPr marL="114300" lvl="1" indent="-114300" algn="l" defTabSz="577850" rtl="0">
            <a:lnSpc>
              <a:spcPct val="90000"/>
            </a:lnSpc>
            <a:spcBef>
              <a:spcPct val="0"/>
            </a:spcBef>
            <a:spcAft>
              <a:spcPct val="15000"/>
            </a:spcAft>
            <a:buChar char="••"/>
          </a:pPr>
          <a:r>
            <a:rPr lang="en-US" sz="1300" b="1" kern="1200" dirty="0" smtClean="0"/>
            <a:t>intrusion detection systems</a:t>
          </a:r>
          <a:endParaRPr lang="en-US" sz="1300" kern="1200" dirty="0"/>
        </a:p>
        <a:p>
          <a:pPr marL="114300" lvl="1" indent="-114300" algn="l" defTabSz="577850" rtl="0">
            <a:lnSpc>
              <a:spcPct val="90000"/>
            </a:lnSpc>
            <a:spcBef>
              <a:spcPct val="0"/>
            </a:spcBef>
            <a:spcAft>
              <a:spcPct val="15000"/>
            </a:spcAft>
            <a:buChar char="••"/>
          </a:pPr>
          <a:r>
            <a:rPr lang="en-US" sz="1300" b="1" kern="1200" dirty="0" smtClean="0"/>
            <a:t>detection of denial of service attacks</a:t>
          </a:r>
          <a:endParaRPr lang="en-US" sz="1300" kern="1200" dirty="0"/>
        </a:p>
      </dsp:txBody>
      <dsp:txXfrm>
        <a:off x="239450" y="315651"/>
        <a:ext cx="1608993" cy="1608993"/>
      </dsp:txXfrm>
    </dsp:sp>
    <dsp:sp modelId="{713E46BB-4C80-5046-84CB-911381E51703}">
      <dsp:nvSpPr>
        <dsp:cNvPr id="0" name=""/>
        <dsp:cNvSpPr/>
      </dsp:nvSpPr>
      <dsp:spPr>
        <a:xfrm>
          <a:off x="152402" y="2590801"/>
          <a:ext cx="1783079" cy="1783079"/>
        </a:xfrm>
        <a:prstGeom prst="roundRect">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t>recovery</a:t>
          </a:r>
        </a:p>
        <a:p>
          <a:pPr marL="114300" lvl="1" indent="-114300" algn="l" defTabSz="577850" rtl="0">
            <a:lnSpc>
              <a:spcPct val="90000"/>
            </a:lnSpc>
            <a:spcBef>
              <a:spcPct val="0"/>
            </a:spcBef>
            <a:spcAft>
              <a:spcPct val="15000"/>
            </a:spcAft>
            <a:buChar char="••"/>
          </a:pPr>
          <a:r>
            <a:rPr lang="en-US" sz="1300" b="1" kern="1200" dirty="0" smtClean="0"/>
            <a:t>use of backup systems</a:t>
          </a:r>
        </a:p>
      </dsp:txBody>
      <dsp:txXfrm>
        <a:off x="239445" y="2677844"/>
        <a:ext cx="1608993" cy="1608993"/>
      </dsp:txXfrm>
    </dsp:sp>
    <dsp:sp modelId="{D5D23AC9-0318-8647-904F-ECD748649E29}">
      <dsp:nvSpPr>
        <dsp:cNvPr id="0" name=""/>
        <dsp:cNvSpPr/>
      </dsp:nvSpPr>
      <dsp:spPr>
        <a:xfrm>
          <a:off x="6019791" y="152404"/>
          <a:ext cx="1783079" cy="1783079"/>
        </a:xfrm>
        <a:prstGeom prst="roundRect">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t>response</a:t>
          </a:r>
          <a:endParaRPr lang="en-US" sz="1700" kern="1200" dirty="0"/>
        </a:p>
        <a:p>
          <a:pPr marL="114300" lvl="1" indent="-114300" algn="l" defTabSz="577850" rtl="0">
            <a:lnSpc>
              <a:spcPct val="90000"/>
            </a:lnSpc>
            <a:spcBef>
              <a:spcPct val="0"/>
            </a:spcBef>
            <a:spcAft>
              <a:spcPct val="15000"/>
            </a:spcAft>
            <a:buChar char="••"/>
          </a:pPr>
          <a:r>
            <a:rPr lang="en-US" sz="1300" b="1" kern="1200" dirty="0" smtClean="0"/>
            <a:t>upon detection, being able to halt an attack and prevent further damage</a:t>
          </a:r>
          <a:endParaRPr lang="en-US" sz="1300" kern="1200" dirty="0"/>
        </a:p>
      </dsp:txBody>
      <dsp:txXfrm>
        <a:off x="6106834" y="239447"/>
        <a:ext cx="1608993" cy="160899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26297652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Conceptual_model" TargetMode="External"/><Relationship Id="rId7" Type="http://schemas.openxmlformats.org/officeDocument/2006/relationships/hyperlink" Target="http://en.wikipedia.org/wiki/International_Organization_for_Standardiz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en.wikipedia.org/wiki/Open_Systems_Interconnection" TargetMode="External"/><Relationship Id="rId5" Type="http://schemas.openxmlformats.org/officeDocument/2006/relationships/hyperlink" Target="http://en.wikipedia.org/wiki/Abstraction_layer" TargetMode="External"/><Relationship Id="rId4" Type="http://schemas.openxmlformats.org/officeDocument/2006/relationships/hyperlink" Target="http://en.wikipedia.org/wiki/Communication_syste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2/e, by William Stallings and Lawrie Brown, Chapter 1 “Overview”.</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55203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A6553-8707-CA4A-B543-5C3E9B417634}" type="slidenum">
              <a:rPr lang="en-AU"/>
              <a:pPr/>
              <a:t>10</a:t>
            </a:fld>
            <a:endParaRPr lang="en-AU" dirty="0"/>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Finally, a </a:t>
            </a:r>
            <a:r>
              <a:rPr lang="en-US" sz="1200" b="1" kern="1200" baseline="0" dirty="0" smtClean="0">
                <a:solidFill>
                  <a:schemeClr val="tx1"/>
                </a:solidFill>
                <a:latin typeface="Arial" pitchFamily="-107" charset="0"/>
                <a:ea typeface="+mn-ea"/>
                <a:cs typeface="+mn-cs"/>
              </a:rPr>
              <a:t>countermeasure is any means taken to deal with a security attack.</a:t>
            </a:r>
          </a:p>
          <a:p>
            <a:r>
              <a:rPr lang="en-US" sz="1200" kern="1200" baseline="0" dirty="0" smtClean="0">
                <a:solidFill>
                  <a:schemeClr val="tx1"/>
                </a:solidFill>
                <a:latin typeface="Arial" pitchFamily="-107" charset="0"/>
                <a:ea typeface="+mn-ea"/>
                <a:cs typeface="+mn-cs"/>
              </a:rPr>
              <a:t>Ideally, a countermeasure can be devised to </a:t>
            </a:r>
            <a:r>
              <a:rPr lang="en-US" sz="1200" b="1" kern="1200" baseline="0" dirty="0" smtClean="0">
                <a:solidFill>
                  <a:schemeClr val="tx1"/>
                </a:solidFill>
                <a:latin typeface="Arial" pitchFamily="-107" charset="0"/>
                <a:ea typeface="+mn-ea"/>
                <a:cs typeface="+mn-cs"/>
              </a:rPr>
              <a:t>prevent a particular type of attack from</a:t>
            </a:r>
          </a:p>
          <a:p>
            <a:r>
              <a:rPr lang="en-US" sz="1200" kern="1200" baseline="0" dirty="0" smtClean="0">
                <a:solidFill>
                  <a:schemeClr val="tx1"/>
                </a:solidFill>
                <a:latin typeface="Arial" pitchFamily="-107" charset="0"/>
                <a:ea typeface="+mn-ea"/>
                <a:cs typeface="+mn-cs"/>
              </a:rPr>
              <a:t>succeeding. When prevention is not possible, or fails in some instance, the goal is to</a:t>
            </a:r>
          </a:p>
          <a:p>
            <a:r>
              <a:rPr lang="en-US" sz="1200" b="1" kern="1200" baseline="0" dirty="0" smtClean="0">
                <a:solidFill>
                  <a:schemeClr val="tx1"/>
                </a:solidFill>
                <a:latin typeface="Arial" pitchFamily="-107" charset="0"/>
                <a:ea typeface="+mn-ea"/>
                <a:cs typeface="+mn-cs"/>
              </a:rPr>
              <a:t>detect the attack and then recover from the effects of the attack. A countermeasure</a:t>
            </a:r>
          </a:p>
          <a:p>
            <a:r>
              <a:rPr lang="en-US" sz="1200" kern="1200" baseline="0" dirty="0" smtClean="0">
                <a:solidFill>
                  <a:schemeClr val="tx1"/>
                </a:solidFill>
                <a:latin typeface="Arial" pitchFamily="-107" charset="0"/>
                <a:ea typeface="+mn-ea"/>
                <a:cs typeface="+mn-cs"/>
              </a:rPr>
              <a:t>may itself introduce new vulnerabilities. In any case, residual vulnerabilities</a:t>
            </a:r>
          </a:p>
          <a:p>
            <a:r>
              <a:rPr lang="en-US" sz="1200" kern="1200" baseline="0" dirty="0" smtClean="0">
                <a:solidFill>
                  <a:schemeClr val="tx1"/>
                </a:solidFill>
                <a:latin typeface="Arial" pitchFamily="-107" charset="0"/>
                <a:ea typeface="+mn-ea"/>
                <a:cs typeface="+mn-cs"/>
              </a:rPr>
              <a:t>may remain after the imposition of countermeasures. Such vulnerabilities may be</a:t>
            </a:r>
          </a:p>
          <a:p>
            <a:r>
              <a:rPr lang="en-US" sz="1200" kern="1200" baseline="0" dirty="0" smtClean="0">
                <a:solidFill>
                  <a:schemeClr val="tx1"/>
                </a:solidFill>
                <a:latin typeface="Arial" pitchFamily="-107" charset="0"/>
                <a:ea typeface="+mn-ea"/>
                <a:cs typeface="+mn-cs"/>
              </a:rPr>
              <a:t>exploited by threat agents representing a residual level of </a:t>
            </a:r>
            <a:r>
              <a:rPr lang="en-US" sz="1200" b="1" kern="1200" baseline="0" dirty="0" smtClean="0">
                <a:solidFill>
                  <a:schemeClr val="tx1"/>
                </a:solidFill>
                <a:latin typeface="Arial" pitchFamily="-107" charset="0"/>
                <a:ea typeface="+mn-ea"/>
                <a:cs typeface="+mn-cs"/>
              </a:rPr>
              <a:t>risk to the assets. Owners</a:t>
            </a:r>
          </a:p>
          <a:p>
            <a:r>
              <a:rPr lang="en-US" sz="1200" kern="1200" baseline="0" dirty="0" smtClean="0">
                <a:solidFill>
                  <a:schemeClr val="tx1"/>
                </a:solidFill>
                <a:latin typeface="Arial" pitchFamily="-107" charset="0"/>
                <a:ea typeface="+mn-ea"/>
                <a:cs typeface="+mn-cs"/>
              </a:rPr>
              <a:t>will seek to minimize that risk given other constraints.</a:t>
            </a:r>
            <a:endParaRPr lang="en-US" dirty="0">
              <a:latin typeface="Times New Roman" pitchFamily="-107" charset="0"/>
            </a:endParaRPr>
          </a:p>
        </p:txBody>
      </p:sp>
    </p:spTree>
    <p:extLst>
      <p:ext uri="{BB962C8B-B14F-4D97-AF65-F5344CB8AC3E}">
        <p14:creationId xmlns:p14="http://schemas.microsoft.com/office/powerpoint/2010/main" val="175668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8801FA-0133-8A4A-BEE2-53979B4BB46F}" type="slidenum">
              <a:rPr lang="en-AU"/>
              <a:pPr/>
              <a:t>11</a:t>
            </a:fld>
            <a:endParaRPr lang="en-AU" dirty="0"/>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Table 1.2 , based on </a:t>
            </a:r>
            <a:r>
              <a:rPr lang="en-US" sz="1200" b="1" kern="1200" baseline="0" dirty="0" smtClean="0">
                <a:solidFill>
                  <a:schemeClr val="tx1"/>
                </a:solidFill>
                <a:latin typeface="Arial" pitchFamily="-107" charset="0"/>
                <a:ea typeface="+mn-ea"/>
                <a:cs typeface="+mn-cs"/>
              </a:rPr>
              <a:t>RFC 2828</a:t>
            </a:r>
            <a:r>
              <a:rPr lang="en-US" sz="1200" kern="1200" baseline="0" dirty="0" smtClean="0">
                <a:solidFill>
                  <a:schemeClr val="tx1"/>
                </a:solidFill>
                <a:latin typeface="Arial" pitchFamily="-107" charset="0"/>
                <a:ea typeface="+mn-ea"/>
                <a:cs typeface="+mn-cs"/>
              </a:rPr>
              <a:t>, describes four kinds of threat consequences and lists</a:t>
            </a:r>
          </a:p>
          <a:p>
            <a:r>
              <a:rPr lang="en-US" sz="1200" kern="1200" baseline="0" dirty="0" smtClean="0">
                <a:solidFill>
                  <a:schemeClr val="tx1"/>
                </a:solidFill>
                <a:latin typeface="Arial" pitchFamily="-107" charset="0"/>
                <a:ea typeface="+mn-ea"/>
                <a:cs typeface="+mn-cs"/>
              </a:rPr>
              <a:t>the kinds of attacks that result in each consequence.</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Unauthorized disclosure is a threat to confidentiality. The following types of</a:t>
            </a:r>
          </a:p>
          <a:p>
            <a:r>
              <a:rPr lang="en-US" sz="1200" kern="1200" baseline="0" dirty="0" smtClean="0">
                <a:solidFill>
                  <a:schemeClr val="tx1"/>
                </a:solidFill>
                <a:latin typeface="Arial" pitchFamily="-107" charset="0"/>
                <a:ea typeface="+mn-ea"/>
                <a:cs typeface="+mn-cs"/>
              </a:rPr>
              <a:t>attacks can result in this threat consequence: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Exposure: This can be deliberate, as when an insider intentionally releases</a:t>
            </a:r>
          </a:p>
          <a:p>
            <a:r>
              <a:rPr lang="en-US" sz="1200" kern="1200" baseline="0" dirty="0" smtClean="0">
                <a:solidFill>
                  <a:schemeClr val="tx1"/>
                </a:solidFill>
                <a:latin typeface="Arial" pitchFamily="-107" charset="0"/>
                <a:ea typeface="+mn-ea"/>
                <a:cs typeface="+mn-cs"/>
              </a:rPr>
              <a:t>sensitive information, such as credit card numbers, to an outsider. It can also</a:t>
            </a:r>
          </a:p>
          <a:p>
            <a:r>
              <a:rPr lang="en-US" sz="1200" kern="1200" baseline="0" dirty="0" smtClean="0">
                <a:solidFill>
                  <a:schemeClr val="tx1"/>
                </a:solidFill>
                <a:latin typeface="Arial" pitchFamily="-107" charset="0"/>
                <a:ea typeface="+mn-ea"/>
                <a:cs typeface="+mn-cs"/>
              </a:rPr>
              <a:t>be the result of a human, hardware, or software error, which results in an entity</a:t>
            </a:r>
          </a:p>
          <a:p>
            <a:r>
              <a:rPr lang="en-US" sz="1200" kern="1200" baseline="0" dirty="0" smtClean="0">
                <a:solidFill>
                  <a:schemeClr val="tx1"/>
                </a:solidFill>
                <a:latin typeface="Arial" pitchFamily="-107" charset="0"/>
                <a:ea typeface="+mn-ea"/>
                <a:cs typeface="+mn-cs"/>
              </a:rPr>
              <a:t>gaining unauthorized knowledge of sensitive data. There have been numerous</a:t>
            </a:r>
          </a:p>
          <a:p>
            <a:r>
              <a:rPr lang="en-US" sz="1200" kern="1200" baseline="0" dirty="0" smtClean="0">
                <a:solidFill>
                  <a:schemeClr val="tx1"/>
                </a:solidFill>
                <a:latin typeface="Arial" pitchFamily="-107" charset="0"/>
                <a:ea typeface="+mn-ea"/>
                <a:cs typeface="+mn-cs"/>
              </a:rPr>
              <a:t>instances of this, such as universities accidentally posting student confidential</a:t>
            </a:r>
          </a:p>
          <a:p>
            <a:r>
              <a:rPr lang="en-US" sz="1200" kern="1200" baseline="0" dirty="0" smtClean="0">
                <a:solidFill>
                  <a:schemeClr val="tx1"/>
                </a:solidFill>
                <a:latin typeface="Arial" pitchFamily="-107" charset="0"/>
                <a:ea typeface="+mn-ea"/>
                <a:cs typeface="+mn-cs"/>
              </a:rPr>
              <a:t>information on the Web.</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Interception: Interception is a common attack in the context of communications.</a:t>
            </a:r>
          </a:p>
          <a:p>
            <a:r>
              <a:rPr lang="en-US" sz="1200" kern="1200" baseline="0" dirty="0" smtClean="0">
                <a:solidFill>
                  <a:schemeClr val="tx1"/>
                </a:solidFill>
                <a:latin typeface="Arial" pitchFamily="-107" charset="0"/>
                <a:ea typeface="+mn-ea"/>
                <a:cs typeface="+mn-cs"/>
              </a:rPr>
              <a:t>On a shared local area network (LAN), such as a wireless LAN or a</a:t>
            </a:r>
          </a:p>
          <a:p>
            <a:r>
              <a:rPr lang="en-US" sz="1200" kern="1200" baseline="0" dirty="0" smtClean="0">
                <a:solidFill>
                  <a:schemeClr val="tx1"/>
                </a:solidFill>
                <a:latin typeface="Arial" pitchFamily="-107" charset="0"/>
                <a:ea typeface="+mn-ea"/>
                <a:cs typeface="+mn-cs"/>
              </a:rPr>
              <a:t>broadcast Ethernet, any device attached to the LAN can receive a copy of</a:t>
            </a:r>
          </a:p>
          <a:p>
            <a:r>
              <a:rPr lang="en-US" sz="1200" kern="1200" baseline="0" dirty="0" smtClean="0">
                <a:solidFill>
                  <a:schemeClr val="tx1"/>
                </a:solidFill>
                <a:latin typeface="Arial" pitchFamily="-107" charset="0"/>
                <a:ea typeface="+mn-ea"/>
                <a:cs typeface="+mn-cs"/>
              </a:rPr>
              <a:t>packets intended for another device. On the Internet, a determined hacker</a:t>
            </a:r>
          </a:p>
          <a:p>
            <a:r>
              <a:rPr lang="en-US" sz="1200" kern="1200" baseline="0" dirty="0" smtClean="0">
                <a:solidFill>
                  <a:schemeClr val="tx1"/>
                </a:solidFill>
                <a:latin typeface="Arial" pitchFamily="-107" charset="0"/>
                <a:ea typeface="+mn-ea"/>
                <a:cs typeface="+mn-cs"/>
              </a:rPr>
              <a:t>can gain access to e-mail traffic and other data transfers. All of these situations</a:t>
            </a:r>
          </a:p>
          <a:p>
            <a:r>
              <a:rPr lang="en-US" sz="1200" kern="1200" baseline="0" dirty="0" smtClean="0">
                <a:solidFill>
                  <a:schemeClr val="tx1"/>
                </a:solidFill>
                <a:latin typeface="Arial" pitchFamily="-107" charset="0"/>
                <a:ea typeface="+mn-ea"/>
                <a:cs typeface="+mn-cs"/>
              </a:rPr>
              <a:t>create the potential for unauthorized access to data.</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Inference: An example of inference is known as traffic analysis, in which an</a:t>
            </a:r>
          </a:p>
          <a:p>
            <a:r>
              <a:rPr lang="en-US" sz="1200" kern="1200" baseline="0" dirty="0" smtClean="0">
                <a:solidFill>
                  <a:schemeClr val="tx1"/>
                </a:solidFill>
                <a:latin typeface="Arial" pitchFamily="-107" charset="0"/>
                <a:ea typeface="+mn-ea"/>
                <a:cs typeface="+mn-cs"/>
              </a:rPr>
              <a:t>adversary is able to gain information from observing the pattern of traffic on</a:t>
            </a:r>
          </a:p>
          <a:p>
            <a:r>
              <a:rPr lang="en-US" sz="1200" kern="1200" baseline="0" dirty="0" smtClean="0">
                <a:solidFill>
                  <a:schemeClr val="tx1"/>
                </a:solidFill>
                <a:latin typeface="Arial" pitchFamily="-107" charset="0"/>
                <a:ea typeface="+mn-ea"/>
                <a:cs typeface="+mn-cs"/>
              </a:rPr>
              <a:t>a network, such as the amount of traffic between particular pairs of hosts on</a:t>
            </a:r>
          </a:p>
          <a:p>
            <a:r>
              <a:rPr lang="en-US" sz="1200" kern="1200" baseline="0" dirty="0" smtClean="0">
                <a:solidFill>
                  <a:schemeClr val="tx1"/>
                </a:solidFill>
                <a:latin typeface="Arial" pitchFamily="-107" charset="0"/>
                <a:ea typeface="+mn-ea"/>
                <a:cs typeface="+mn-cs"/>
              </a:rPr>
              <a:t>the network. Another example is the inference of detailed information from</a:t>
            </a:r>
          </a:p>
          <a:p>
            <a:r>
              <a:rPr lang="en-US" sz="1200" kern="1200" baseline="0" dirty="0" smtClean="0">
                <a:solidFill>
                  <a:schemeClr val="tx1"/>
                </a:solidFill>
                <a:latin typeface="Arial" pitchFamily="-107" charset="0"/>
                <a:ea typeface="+mn-ea"/>
                <a:cs typeface="+mn-cs"/>
              </a:rPr>
              <a:t>a database by a user who has only limited access; this is accomplished by</a:t>
            </a:r>
          </a:p>
          <a:p>
            <a:r>
              <a:rPr lang="en-US" sz="1200" kern="1200" baseline="0" dirty="0" smtClean="0">
                <a:solidFill>
                  <a:schemeClr val="tx1"/>
                </a:solidFill>
                <a:latin typeface="Arial" pitchFamily="-107" charset="0"/>
                <a:ea typeface="+mn-ea"/>
                <a:cs typeface="+mn-cs"/>
              </a:rPr>
              <a:t>repeated queries whose combined results enable inference.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Intrusion: An example of intrusion is an adversary gaining unauthorized</a:t>
            </a:r>
          </a:p>
          <a:p>
            <a:r>
              <a:rPr lang="en-US" sz="1200" kern="1200" baseline="0" dirty="0" smtClean="0">
                <a:solidFill>
                  <a:schemeClr val="tx1"/>
                </a:solidFill>
                <a:latin typeface="Arial" pitchFamily="-107" charset="0"/>
                <a:ea typeface="+mn-ea"/>
                <a:cs typeface="+mn-cs"/>
              </a:rPr>
              <a:t>access to sensitive data by overcoming the system’s access control protections.</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Deception is a threat to either system integrity or data integrity. The following</a:t>
            </a:r>
          </a:p>
          <a:p>
            <a:r>
              <a:rPr lang="en-US" sz="1200" kern="1200" baseline="0" dirty="0" smtClean="0">
                <a:solidFill>
                  <a:schemeClr val="tx1"/>
                </a:solidFill>
                <a:latin typeface="Arial" pitchFamily="-107" charset="0"/>
                <a:ea typeface="+mn-ea"/>
                <a:cs typeface="+mn-cs"/>
              </a:rPr>
              <a:t>types of attacks can result in this threat consequence: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Masquerade: One example of masquerade is an attempt by an unauthorized</a:t>
            </a:r>
          </a:p>
          <a:p>
            <a:r>
              <a:rPr lang="en-US" sz="1200" kern="1200" baseline="0" dirty="0" smtClean="0">
                <a:solidFill>
                  <a:schemeClr val="tx1"/>
                </a:solidFill>
                <a:latin typeface="Arial" pitchFamily="-107" charset="0"/>
                <a:ea typeface="+mn-ea"/>
                <a:cs typeface="+mn-cs"/>
              </a:rPr>
              <a:t>user to gain access to a system by posing as an authorized user; this could</a:t>
            </a:r>
          </a:p>
          <a:p>
            <a:r>
              <a:rPr lang="en-US" sz="1200" kern="1200" baseline="0" dirty="0" smtClean="0">
                <a:solidFill>
                  <a:schemeClr val="tx1"/>
                </a:solidFill>
                <a:latin typeface="Arial" pitchFamily="-107" charset="0"/>
                <a:ea typeface="+mn-ea"/>
                <a:cs typeface="+mn-cs"/>
              </a:rPr>
              <a:t>happen if the unauthorized user has learned another user’s logon ID and</a:t>
            </a:r>
          </a:p>
          <a:p>
            <a:r>
              <a:rPr lang="en-US" sz="1200" kern="1200" baseline="0" dirty="0" smtClean="0">
                <a:solidFill>
                  <a:schemeClr val="tx1"/>
                </a:solidFill>
                <a:latin typeface="Arial" pitchFamily="-107" charset="0"/>
                <a:ea typeface="+mn-ea"/>
                <a:cs typeface="+mn-cs"/>
              </a:rPr>
              <a:t>password. Another example is malicious logic, such as a Trojan horse, that</a:t>
            </a:r>
          </a:p>
          <a:p>
            <a:r>
              <a:rPr lang="en-US" sz="1200" kern="1200" baseline="0" dirty="0" smtClean="0">
                <a:solidFill>
                  <a:schemeClr val="tx1"/>
                </a:solidFill>
                <a:latin typeface="Arial" pitchFamily="-107" charset="0"/>
                <a:ea typeface="+mn-ea"/>
                <a:cs typeface="+mn-cs"/>
              </a:rPr>
              <a:t>appears to perform a useful or desirable function but actually gains unauthorized</a:t>
            </a:r>
          </a:p>
          <a:p>
            <a:r>
              <a:rPr lang="en-US" sz="1200" kern="1200" baseline="0" dirty="0" smtClean="0">
                <a:solidFill>
                  <a:schemeClr val="tx1"/>
                </a:solidFill>
                <a:latin typeface="Arial" pitchFamily="-107" charset="0"/>
                <a:ea typeface="+mn-ea"/>
                <a:cs typeface="+mn-cs"/>
              </a:rPr>
              <a:t>access to system resources or tricks a user into executing other malicious</a:t>
            </a:r>
          </a:p>
          <a:p>
            <a:r>
              <a:rPr lang="en-US" sz="1200" kern="1200" baseline="0" dirty="0" smtClean="0">
                <a:solidFill>
                  <a:schemeClr val="tx1"/>
                </a:solidFill>
                <a:latin typeface="Arial" pitchFamily="-107" charset="0"/>
                <a:ea typeface="+mn-ea"/>
                <a:cs typeface="+mn-cs"/>
              </a:rPr>
              <a:t>logic.</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Falsification: This refers to the altering or replacing of valid data or the introduction</a:t>
            </a:r>
          </a:p>
          <a:p>
            <a:r>
              <a:rPr lang="en-US" sz="1200" kern="1200" baseline="0" dirty="0" smtClean="0">
                <a:solidFill>
                  <a:schemeClr val="tx1"/>
                </a:solidFill>
                <a:latin typeface="Arial" pitchFamily="-107" charset="0"/>
                <a:ea typeface="+mn-ea"/>
                <a:cs typeface="+mn-cs"/>
              </a:rPr>
              <a:t>of false data into a file or database. For example, a student may alter</a:t>
            </a:r>
          </a:p>
          <a:p>
            <a:r>
              <a:rPr lang="en-US" sz="1200" kern="1200" baseline="0" dirty="0" smtClean="0">
                <a:solidFill>
                  <a:schemeClr val="tx1"/>
                </a:solidFill>
                <a:latin typeface="Arial" pitchFamily="-107" charset="0"/>
                <a:ea typeface="+mn-ea"/>
                <a:cs typeface="+mn-cs"/>
              </a:rPr>
              <a:t>his or her grades on a school database.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Repudiation: In this case, a user either denies sending data or a user denies</a:t>
            </a:r>
          </a:p>
          <a:p>
            <a:r>
              <a:rPr lang="en-US" sz="1200" kern="1200" baseline="0" dirty="0" smtClean="0">
                <a:solidFill>
                  <a:schemeClr val="tx1"/>
                </a:solidFill>
                <a:latin typeface="Arial" pitchFamily="-107" charset="0"/>
                <a:ea typeface="+mn-ea"/>
                <a:cs typeface="+mn-cs"/>
              </a:rPr>
              <a:t>receiving or possessing the data.</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Disruption is a threat to availability or system integrity. The following types of</a:t>
            </a:r>
          </a:p>
          <a:p>
            <a:r>
              <a:rPr lang="en-US" sz="1200" kern="1200" baseline="0" dirty="0" smtClean="0">
                <a:solidFill>
                  <a:schemeClr val="tx1"/>
                </a:solidFill>
                <a:latin typeface="Arial" pitchFamily="-107" charset="0"/>
                <a:ea typeface="+mn-ea"/>
                <a:cs typeface="+mn-cs"/>
              </a:rPr>
              <a:t>attacks can result in this threat consequence: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Incapacitation: This is an attack on system availability. This could occur as a</a:t>
            </a:r>
          </a:p>
          <a:p>
            <a:r>
              <a:rPr lang="en-US" sz="1200" kern="1200" baseline="0" dirty="0" smtClean="0">
                <a:solidFill>
                  <a:schemeClr val="tx1"/>
                </a:solidFill>
                <a:latin typeface="Arial" pitchFamily="-107" charset="0"/>
                <a:ea typeface="+mn-ea"/>
                <a:cs typeface="+mn-cs"/>
              </a:rPr>
              <a:t>result of physical destruction of or damage to system hardware. More typically,</a:t>
            </a:r>
          </a:p>
          <a:p>
            <a:r>
              <a:rPr lang="en-US" sz="1200" kern="1200" baseline="0" dirty="0" smtClean="0">
                <a:solidFill>
                  <a:schemeClr val="tx1"/>
                </a:solidFill>
                <a:latin typeface="Arial" pitchFamily="-107" charset="0"/>
                <a:ea typeface="+mn-ea"/>
                <a:cs typeface="+mn-cs"/>
              </a:rPr>
              <a:t>malicious software, such as Trojan horses, viruses, or worms, could operate in</a:t>
            </a:r>
          </a:p>
          <a:p>
            <a:r>
              <a:rPr lang="en-US" sz="1200" kern="1200" baseline="0" dirty="0" smtClean="0">
                <a:solidFill>
                  <a:schemeClr val="tx1"/>
                </a:solidFill>
                <a:latin typeface="Arial" pitchFamily="-107" charset="0"/>
                <a:ea typeface="+mn-ea"/>
                <a:cs typeface="+mn-cs"/>
              </a:rPr>
              <a:t>such a way as to disable a system or some of its services.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Corruption: This is an attack on system integrity. Malicious software in this</a:t>
            </a:r>
          </a:p>
          <a:p>
            <a:r>
              <a:rPr lang="en-US" sz="1200" kern="1200" baseline="0" dirty="0" smtClean="0">
                <a:solidFill>
                  <a:schemeClr val="tx1"/>
                </a:solidFill>
                <a:latin typeface="Arial" pitchFamily="-107" charset="0"/>
                <a:ea typeface="+mn-ea"/>
                <a:cs typeface="+mn-cs"/>
              </a:rPr>
              <a:t>context could operate in such a way that system resources or services function</a:t>
            </a:r>
          </a:p>
          <a:p>
            <a:r>
              <a:rPr lang="en-US" sz="1200" kern="1200" baseline="0" dirty="0" smtClean="0">
                <a:solidFill>
                  <a:schemeClr val="tx1"/>
                </a:solidFill>
                <a:latin typeface="Arial" pitchFamily="-107" charset="0"/>
                <a:ea typeface="+mn-ea"/>
                <a:cs typeface="+mn-cs"/>
              </a:rPr>
              <a:t>in an unintended manner. Or a user could gain unauthorized access to a system</a:t>
            </a:r>
          </a:p>
          <a:p>
            <a:r>
              <a:rPr lang="en-US" sz="1200" kern="1200" baseline="0" dirty="0" smtClean="0">
                <a:solidFill>
                  <a:schemeClr val="tx1"/>
                </a:solidFill>
                <a:latin typeface="Arial" pitchFamily="-107" charset="0"/>
                <a:ea typeface="+mn-ea"/>
                <a:cs typeface="+mn-cs"/>
              </a:rPr>
              <a:t>and modify some of its functions. An example of the latter is a user placing</a:t>
            </a:r>
          </a:p>
          <a:p>
            <a:r>
              <a:rPr lang="en-US" sz="1200" kern="1200" baseline="0" dirty="0" smtClean="0">
                <a:solidFill>
                  <a:schemeClr val="tx1"/>
                </a:solidFill>
                <a:latin typeface="Arial" pitchFamily="-107" charset="0"/>
                <a:ea typeface="+mn-ea"/>
                <a:cs typeface="+mn-cs"/>
              </a:rPr>
              <a:t>backdoor logic in the system to provide subsequent access to a system and its</a:t>
            </a:r>
          </a:p>
          <a:p>
            <a:r>
              <a:rPr lang="en-US" sz="1200" kern="1200" baseline="0" dirty="0" smtClean="0">
                <a:solidFill>
                  <a:schemeClr val="tx1"/>
                </a:solidFill>
                <a:latin typeface="Arial" pitchFamily="-107" charset="0"/>
                <a:ea typeface="+mn-ea"/>
                <a:cs typeface="+mn-cs"/>
              </a:rPr>
              <a:t>resources by other than the usual procedure.</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Obstruction: One way to obstruct system operation is to interfere with communications</a:t>
            </a:r>
          </a:p>
          <a:p>
            <a:r>
              <a:rPr lang="en-US" sz="1200" kern="1200" baseline="0" dirty="0" smtClean="0">
                <a:solidFill>
                  <a:schemeClr val="tx1"/>
                </a:solidFill>
                <a:latin typeface="Arial" pitchFamily="-107" charset="0"/>
                <a:ea typeface="+mn-ea"/>
                <a:cs typeface="+mn-cs"/>
              </a:rPr>
              <a:t>by disabling communication links or altering communication</a:t>
            </a:r>
          </a:p>
          <a:p>
            <a:r>
              <a:rPr lang="en-US" sz="1200" kern="1200" baseline="0" dirty="0" smtClean="0">
                <a:solidFill>
                  <a:schemeClr val="tx1"/>
                </a:solidFill>
                <a:latin typeface="Arial" pitchFamily="-107" charset="0"/>
                <a:ea typeface="+mn-ea"/>
                <a:cs typeface="+mn-cs"/>
              </a:rPr>
              <a:t>control information. Another way is to overload the system by placing excess</a:t>
            </a:r>
          </a:p>
          <a:p>
            <a:r>
              <a:rPr lang="en-US" sz="1200" kern="1200" baseline="0" dirty="0" smtClean="0">
                <a:solidFill>
                  <a:schemeClr val="tx1"/>
                </a:solidFill>
                <a:latin typeface="Arial" pitchFamily="-107" charset="0"/>
                <a:ea typeface="+mn-ea"/>
                <a:cs typeface="+mn-cs"/>
              </a:rPr>
              <a:t>burden on communication traffic or processing resources.</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Usurpation is a threat to system integrity. The following types of attacks can</a:t>
            </a:r>
          </a:p>
          <a:p>
            <a:r>
              <a:rPr lang="en-US" sz="1200" kern="1200" baseline="0" dirty="0" smtClean="0">
                <a:solidFill>
                  <a:schemeClr val="tx1"/>
                </a:solidFill>
                <a:latin typeface="Arial" pitchFamily="-107" charset="0"/>
                <a:ea typeface="+mn-ea"/>
                <a:cs typeface="+mn-cs"/>
              </a:rPr>
              <a:t>result in this threat consequence: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Misappropriation: This can include theft of service. An example is a distributed</a:t>
            </a:r>
          </a:p>
          <a:p>
            <a:r>
              <a:rPr lang="en-US" sz="1200" kern="1200" baseline="0" dirty="0" smtClean="0">
                <a:solidFill>
                  <a:schemeClr val="tx1"/>
                </a:solidFill>
                <a:latin typeface="Arial" pitchFamily="-107" charset="0"/>
                <a:ea typeface="+mn-ea"/>
                <a:cs typeface="+mn-cs"/>
              </a:rPr>
              <a:t>denial of service attack, when malicious software is installed on a number of hosts</a:t>
            </a:r>
          </a:p>
          <a:p>
            <a:r>
              <a:rPr lang="en-US" sz="1200" kern="1200" baseline="0" dirty="0" smtClean="0">
                <a:solidFill>
                  <a:schemeClr val="tx1"/>
                </a:solidFill>
                <a:latin typeface="Arial" pitchFamily="-107" charset="0"/>
                <a:ea typeface="+mn-ea"/>
                <a:cs typeface="+mn-cs"/>
              </a:rPr>
              <a:t>to be used as platforms to launch traffic at a target host. In this case, the malicious</a:t>
            </a:r>
          </a:p>
          <a:p>
            <a:r>
              <a:rPr lang="en-US" sz="1200" kern="1200" baseline="0" dirty="0" smtClean="0">
                <a:solidFill>
                  <a:schemeClr val="tx1"/>
                </a:solidFill>
                <a:latin typeface="Arial" pitchFamily="-107" charset="0"/>
                <a:ea typeface="+mn-ea"/>
                <a:cs typeface="+mn-cs"/>
              </a:rPr>
              <a:t>software makes unauthorized use of processor and operating system resources.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Misuse: Misuse can occur by means of either malicious logic or a hacker that</a:t>
            </a:r>
          </a:p>
          <a:p>
            <a:r>
              <a:rPr lang="en-US" sz="1200" kern="1200" baseline="0" dirty="0" smtClean="0">
                <a:solidFill>
                  <a:schemeClr val="tx1"/>
                </a:solidFill>
                <a:latin typeface="Arial" pitchFamily="-107" charset="0"/>
                <a:ea typeface="+mn-ea"/>
                <a:cs typeface="+mn-cs"/>
              </a:rPr>
              <a:t>has gained unauthorized access to a system. In either case, security functions</a:t>
            </a:r>
          </a:p>
          <a:p>
            <a:r>
              <a:rPr lang="en-US" sz="1200" kern="1200" baseline="0" dirty="0" smtClean="0">
                <a:solidFill>
                  <a:schemeClr val="tx1"/>
                </a:solidFill>
                <a:latin typeface="Arial" pitchFamily="-107" charset="0"/>
                <a:ea typeface="+mn-ea"/>
                <a:cs typeface="+mn-cs"/>
              </a:rPr>
              <a:t>can be disabled or thwarted.</a:t>
            </a:r>
            <a:endParaRPr lang="en-US" dirty="0">
              <a:latin typeface="Times New Roman" pitchFamily="-107" charset="0"/>
            </a:endParaRPr>
          </a:p>
        </p:txBody>
      </p:sp>
    </p:spTree>
    <p:extLst>
      <p:ext uri="{BB962C8B-B14F-4D97-AF65-F5344CB8AC3E}">
        <p14:creationId xmlns:p14="http://schemas.microsoft.com/office/powerpoint/2010/main" val="415617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436AE-FBEF-584F-A2E9-D4AAD9D18AFE}" type="slidenum">
              <a:rPr lang="en-AU"/>
              <a:pPr/>
              <a:t>12</a:t>
            </a:fld>
            <a:endParaRPr lang="en-AU" dirty="0"/>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The assets of a computer system can be categorized as hardware, software, data,</a:t>
            </a:r>
          </a:p>
          <a:p>
            <a:r>
              <a:rPr lang="en-US" sz="1200" kern="1200" baseline="0" dirty="0" smtClean="0">
                <a:solidFill>
                  <a:schemeClr val="tx1"/>
                </a:solidFill>
                <a:latin typeface="Arial" pitchFamily="-107" charset="0"/>
                <a:ea typeface="+mn-ea"/>
                <a:cs typeface="+mn-cs"/>
              </a:rPr>
              <a:t>and communication lines and networks. In this subsection, we briefly describe these</a:t>
            </a:r>
          </a:p>
          <a:p>
            <a:r>
              <a:rPr lang="en-US" sz="1200" kern="1200" baseline="0" dirty="0" smtClean="0">
                <a:solidFill>
                  <a:schemeClr val="tx1"/>
                </a:solidFill>
                <a:latin typeface="Arial" pitchFamily="-107" charset="0"/>
                <a:ea typeface="+mn-ea"/>
                <a:cs typeface="+mn-cs"/>
              </a:rPr>
              <a:t>four categories and relate these to the concepts of integrity, confidentiality, and</a:t>
            </a:r>
          </a:p>
          <a:p>
            <a:r>
              <a:rPr lang="en-US" sz="1200" kern="1200" baseline="0" dirty="0" smtClean="0">
                <a:solidFill>
                  <a:schemeClr val="tx1"/>
                </a:solidFill>
                <a:latin typeface="Arial" pitchFamily="-107" charset="0"/>
                <a:ea typeface="+mn-ea"/>
                <a:cs typeface="+mn-cs"/>
              </a:rPr>
              <a:t>availability introduced in Section 1.1 (see Figure 1.3 and Table 1.3 ).</a:t>
            </a:r>
          </a:p>
          <a:p>
            <a:endParaRPr lang="en-US" sz="1200" kern="1200" baseline="0" dirty="0" smtClean="0">
              <a:solidFill>
                <a:schemeClr val="tx1"/>
              </a:solidFill>
              <a:latin typeface="Arial" pitchFamily="-107" charset="0"/>
              <a:ea typeface="+mn-ea"/>
              <a:cs typeface="+mn-cs"/>
            </a:endParaRPr>
          </a:p>
          <a:p>
            <a:endParaRPr lang="en-US" dirty="0">
              <a:latin typeface="Times New Roman" pitchFamily="-107" charset="0"/>
            </a:endParaRPr>
          </a:p>
        </p:txBody>
      </p:sp>
    </p:spTree>
    <p:extLst>
      <p:ext uri="{BB962C8B-B14F-4D97-AF65-F5344CB8AC3E}">
        <p14:creationId xmlns:p14="http://schemas.microsoft.com/office/powerpoint/2010/main" val="3479786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b="1" i="1" kern="1200" baseline="0" dirty="0" smtClean="0">
                <a:solidFill>
                  <a:schemeClr val="tx1"/>
                </a:solidFill>
                <a:latin typeface="Arial" pitchFamily="-107" charset="0"/>
                <a:ea typeface="+mn-ea"/>
                <a:cs typeface="+mn-cs"/>
              </a:rPr>
              <a:t>HARDWARE A major threat to computer system hardware is the threat to</a:t>
            </a:r>
          </a:p>
          <a:p>
            <a:r>
              <a:rPr lang="en-US" sz="1200" kern="1200" baseline="0" dirty="0" smtClean="0">
                <a:solidFill>
                  <a:schemeClr val="tx1"/>
                </a:solidFill>
                <a:latin typeface="Arial" pitchFamily="-107" charset="0"/>
                <a:ea typeface="+mn-ea"/>
                <a:cs typeface="+mn-cs"/>
              </a:rPr>
              <a:t>availability. Hardware is the most vulnerable to attack and the least susceptible to</a:t>
            </a:r>
          </a:p>
          <a:p>
            <a:r>
              <a:rPr lang="en-US" sz="1200" kern="1200" baseline="0" dirty="0" smtClean="0">
                <a:solidFill>
                  <a:schemeClr val="tx1"/>
                </a:solidFill>
                <a:latin typeface="Arial" pitchFamily="-107" charset="0"/>
                <a:ea typeface="+mn-ea"/>
                <a:cs typeface="+mn-cs"/>
              </a:rPr>
              <a:t>automated controls. Threats include accidental and deliberate damage to equipment</a:t>
            </a:r>
          </a:p>
          <a:p>
            <a:r>
              <a:rPr lang="en-US" sz="1200" kern="1200" baseline="0" dirty="0" smtClean="0">
                <a:solidFill>
                  <a:schemeClr val="tx1"/>
                </a:solidFill>
                <a:latin typeface="Arial" pitchFamily="-107" charset="0"/>
                <a:ea typeface="+mn-ea"/>
                <a:cs typeface="+mn-cs"/>
              </a:rPr>
              <a:t>as well as theft. The proliferation of personal computers and workstations and the</a:t>
            </a:r>
          </a:p>
          <a:p>
            <a:r>
              <a:rPr lang="en-US" sz="1200" kern="1200" baseline="0" dirty="0" smtClean="0">
                <a:solidFill>
                  <a:schemeClr val="tx1"/>
                </a:solidFill>
                <a:latin typeface="Arial" pitchFamily="-107" charset="0"/>
                <a:ea typeface="+mn-ea"/>
                <a:cs typeface="+mn-cs"/>
              </a:rPr>
              <a:t>widespread use of LANs increase the potential for losses in this area. Theft of</a:t>
            </a:r>
          </a:p>
          <a:p>
            <a:r>
              <a:rPr lang="en-US" sz="1200" kern="1200" baseline="0" dirty="0" smtClean="0">
                <a:solidFill>
                  <a:schemeClr val="tx1"/>
                </a:solidFill>
                <a:latin typeface="Arial" pitchFamily="-107" charset="0"/>
                <a:ea typeface="+mn-ea"/>
                <a:cs typeface="+mn-cs"/>
              </a:rPr>
              <a:t>CD-ROMs and DVDs can lead to loss of confidentiality. Physical and administrative</a:t>
            </a:r>
          </a:p>
          <a:p>
            <a:r>
              <a:rPr lang="en-US" sz="1200" kern="1200" baseline="0" dirty="0" smtClean="0">
                <a:solidFill>
                  <a:schemeClr val="tx1"/>
                </a:solidFill>
                <a:latin typeface="Arial" pitchFamily="-107" charset="0"/>
                <a:ea typeface="+mn-ea"/>
                <a:cs typeface="+mn-cs"/>
              </a:rPr>
              <a:t>security measures are needed to deal with these threats.</a:t>
            </a:r>
          </a:p>
          <a:p>
            <a:endParaRPr lang="en-US" sz="1200" b="1" i="1" kern="1200" baseline="0" dirty="0" smtClean="0">
              <a:solidFill>
                <a:schemeClr val="tx1"/>
              </a:solidFill>
              <a:latin typeface="Arial" pitchFamily="-107" charset="0"/>
              <a:ea typeface="+mn-ea"/>
              <a:cs typeface="+mn-cs"/>
            </a:endParaRPr>
          </a:p>
          <a:p>
            <a:r>
              <a:rPr lang="en-US" sz="1200" b="1" i="1" kern="1200" baseline="0" dirty="0" smtClean="0">
                <a:solidFill>
                  <a:schemeClr val="tx1"/>
                </a:solidFill>
                <a:latin typeface="Arial" pitchFamily="-107" charset="0"/>
                <a:ea typeface="+mn-ea"/>
                <a:cs typeface="+mn-cs"/>
              </a:rPr>
              <a:t>SOFTWARE Software includes the operating system, utilities, and application</a:t>
            </a:r>
          </a:p>
          <a:p>
            <a:r>
              <a:rPr lang="en-US" sz="1200" kern="1200" baseline="0" dirty="0" smtClean="0">
                <a:solidFill>
                  <a:schemeClr val="tx1"/>
                </a:solidFill>
                <a:latin typeface="Arial" pitchFamily="-107" charset="0"/>
                <a:ea typeface="+mn-ea"/>
                <a:cs typeface="+mn-cs"/>
              </a:rPr>
              <a:t>programs. A key threat to software is an attack on availability. Software, especially</a:t>
            </a:r>
          </a:p>
          <a:p>
            <a:r>
              <a:rPr lang="en-US" sz="1200" kern="1200" baseline="0" dirty="0" smtClean="0">
                <a:solidFill>
                  <a:schemeClr val="tx1"/>
                </a:solidFill>
                <a:latin typeface="Arial" pitchFamily="-107" charset="0"/>
                <a:ea typeface="+mn-ea"/>
                <a:cs typeface="+mn-cs"/>
              </a:rPr>
              <a:t>application software, is often easy to delete. Software can also be altered or</a:t>
            </a:r>
          </a:p>
          <a:p>
            <a:r>
              <a:rPr lang="en-US" sz="1200" kern="1200" baseline="0" dirty="0" smtClean="0">
                <a:solidFill>
                  <a:schemeClr val="tx1"/>
                </a:solidFill>
                <a:latin typeface="Arial" pitchFamily="-107" charset="0"/>
                <a:ea typeface="+mn-ea"/>
                <a:cs typeface="+mn-cs"/>
              </a:rPr>
              <a:t>damaged to render it useless. Careful software configuration management, which</a:t>
            </a:r>
          </a:p>
          <a:p>
            <a:r>
              <a:rPr lang="en-US" sz="1200" kern="1200" baseline="0" dirty="0" smtClean="0">
                <a:solidFill>
                  <a:schemeClr val="tx1"/>
                </a:solidFill>
                <a:latin typeface="Arial" pitchFamily="-107" charset="0"/>
                <a:ea typeface="+mn-ea"/>
                <a:cs typeface="+mn-cs"/>
              </a:rPr>
              <a:t>includes making backups of the most recent version of software, can maintain high</a:t>
            </a:r>
          </a:p>
          <a:p>
            <a:r>
              <a:rPr lang="en-US" sz="1200" kern="1200" baseline="0" dirty="0" smtClean="0">
                <a:solidFill>
                  <a:schemeClr val="tx1"/>
                </a:solidFill>
                <a:latin typeface="Arial" pitchFamily="-107" charset="0"/>
                <a:ea typeface="+mn-ea"/>
                <a:cs typeface="+mn-cs"/>
              </a:rPr>
              <a:t>availability. A more difficult problem to deal with is software modification that</a:t>
            </a:r>
          </a:p>
          <a:p>
            <a:r>
              <a:rPr lang="en-US" sz="1200" kern="1200" baseline="0" dirty="0" smtClean="0">
                <a:solidFill>
                  <a:schemeClr val="tx1"/>
                </a:solidFill>
                <a:latin typeface="Arial" pitchFamily="-107" charset="0"/>
                <a:ea typeface="+mn-ea"/>
                <a:cs typeface="+mn-cs"/>
              </a:rPr>
              <a:t>results in a program that still functions but that behaves differently than before,</a:t>
            </a:r>
          </a:p>
          <a:p>
            <a:r>
              <a:rPr lang="en-US" sz="1200" kern="1200" baseline="0" dirty="0" smtClean="0">
                <a:solidFill>
                  <a:schemeClr val="tx1"/>
                </a:solidFill>
                <a:latin typeface="Arial" pitchFamily="-107" charset="0"/>
                <a:ea typeface="+mn-ea"/>
                <a:cs typeface="+mn-cs"/>
              </a:rPr>
              <a:t>which is a threat to integrity/authenticity. Computer viruses and related attacks fall</a:t>
            </a:r>
          </a:p>
          <a:p>
            <a:r>
              <a:rPr lang="en-US" sz="1200" kern="1200" baseline="0" dirty="0" smtClean="0">
                <a:solidFill>
                  <a:schemeClr val="tx1"/>
                </a:solidFill>
                <a:latin typeface="Arial" pitchFamily="-107" charset="0"/>
                <a:ea typeface="+mn-ea"/>
                <a:cs typeface="+mn-cs"/>
              </a:rPr>
              <a:t>into this category. A final problem is protection against software piracy. Although</a:t>
            </a:r>
          </a:p>
          <a:p>
            <a:r>
              <a:rPr lang="en-US" sz="1200" kern="1200" baseline="0" dirty="0" smtClean="0">
                <a:solidFill>
                  <a:schemeClr val="tx1"/>
                </a:solidFill>
                <a:latin typeface="Arial" pitchFamily="-107" charset="0"/>
                <a:ea typeface="+mn-ea"/>
                <a:cs typeface="+mn-cs"/>
              </a:rPr>
              <a:t>certain countermeasures are available, by and large the problem of unauthorized</a:t>
            </a:r>
          </a:p>
          <a:p>
            <a:r>
              <a:rPr lang="en-US" sz="1200" kern="1200" baseline="0" dirty="0" smtClean="0">
                <a:solidFill>
                  <a:schemeClr val="tx1"/>
                </a:solidFill>
                <a:latin typeface="Arial" pitchFamily="-107" charset="0"/>
                <a:ea typeface="+mn-ea"/>
                <a:cs typeface="+mn-cs"/>
              </a:rPr>
              <a:t>copying of software has not been solved.</a:t>
            </a:r>
          </a:p>
          <a:p>
            <a:endParaRPr lang="en-US" sz="1200" b="1" i="1" kern="1200" baseline="0" dirty="0" smtClean="0">
              <a:solidFill>
                <a:schemeClr val="tx1"/>
              </a:solidFill>
              <a:latin typeface="Arial" pitchFamily="-107" charset="0"/>
              <a:ea typeface="+mn-ea"/>
              <a:cs typeface="+mn-cs"/>
            </a:endParaRPr>
          </a:p>
          <a:p>
            <a:r>
              <a:rPr lang="en-US" sz="1200" b="1" i="1" kern="1200" baseline="0" dirty="0" smtClean="0">
                <a:solidFill>
                  <a:schemeClr val="tx1"/>
                </a:solidFill>
                <a:latin typeface="Arial" pitchFamily="-107" charset="0"/>
                <a:ea typeface="+mn-ea"/>
                <a:cs typeface="+mn-cs"/>
              </a:rPr>
              <a:t>DATA Hardware and software security are typically concerns of computing center</a:t>
            </a:r>
          </a:p>
          <a:p>
            <a:r>
              <a:rPr lang="en-US" sz="1200" kern="1200" baseline="0" dirty="0" smtClean="0">
                <a:solidFill>
                  <a:schemeClr val="tx1"/>
                </a:solidFill>
                <a:latin typeface="Arial" pitchFamily="-107" charset="0"/>
                <a:ea typeface="+mn-ea"/>
                <a:cs typeface="+mn-cs"/>
              </a:rPr>
              <a:t>professionals or individual concerns of personal computer users. A much more</a:t>
            </a:r>
          </a:p>
          <a:p>
            <a:r>
              <a:rPr lang="en-US" sz="1200" kern="1200" baseline="0" dirty="0" smtClean="0">
                <a:solidFill>
                  <a:schemeClr val="tx1"/>
                </a:solidFill>
                <a:latin typeface="Arial" pitchFamily="-107" charset="0"/>
                <a:ea typeface="+mn-ea"/>
                <a:cs typeface="+mn-cs"/>
              </a:rPr>
              <a:t>widespread problem is data security, which involves files and other forms of data</a:t>
            </a:r>
          </a:p>
          <a:p>
            <a:r>
              <a:rPr lang="en-US" sz="1200" kern="1200" baseline="0" dirty="0" smtClean="0">
                <a:solidFill>
                  <a:schemeClr val="tx1"/>
                </a:solidFill>
                <a:latin typeface="Arial" pitchFamily="-107" charset="0"/>
                <a:ea typeface="+mn-ea"/>
                <a:cs typeface="+mn-cs"/>
              </a:rPr>
              <a:t>controlled by individuals, groups, and business organizations.</a:t>
            </a:r>
          </a:p>
          <a:p>
            <a:r>
              <a:rPr lang="en-US" sz="1200" kern="1200" baseline="0" dirty="0" smtClean="0">
                <a:solidFill>
                  <a:schemeClr val="tx1"/>
                </a:solidFill>
                <a:latin typeface="Arial" pitchFamily="-107" charset="0"/>
                <a:ea typeface="+mn-ea"/>
                <a:cs typeface="+mn-cs"/>
              </a:rPr>
              <a:t>Security concerns with respect to data are broad, encompassing availability,</a:t>
            </a:r>
          </a:p>
          <a:p>
            <a:r>
              <a:rPr lang="en-US" sz="1200" kern="1200" baseline="0" dirty="0" smtClean="0">
                <a:solidFill>
                  <a:schemeClr val="tx1"/>
                </a:solidFill>
                <a:latin typeface="Arial" pitchFamily="-107" charset="0"/>
                <a:ea typeface="+mn-ea"/>
                <a:cs typeface="+mn-cs"/>
              </a:rPr>
              <a:t>secrecy, and integrity. In the case of availability, the concern is with the destruction</a:t>
            </a:r>
          </a:p>
          <a:p>
            <a:r>
              <a:rPr lang="en-US" sz="1200" kern="1200" baseline="0" dirty="0" smtClean="0">
                <a:solidFill>
                  <a:schemeClr val="tx1"/>
                </a:solidFill>
                <a:latin typeface="Arial" pitchFamily="-107" charset="0"/>
                <a:ea typeface="+mn-ea"/>
                <a:cs typeface="+mn-cs"/>
              </a:rPr>
              <a:t>of data files, which can occur either accidentally or maliciously.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obvious concern with secrecy is the unauthorized reading of data files or</a:t>
            </a:r>
          </a:p>
          <a:p>
            <a:r>
              <a:rPr lang="en-US" sz="1200" kern="1200" baseline="0" dirty="0" smtClean="0">
                <a:solidFill>
                  <a:schemeClr val="tx1"/>
                </a:solidFill>
                <a:latin typeface="Arial" pitchFamily="-107" charset="0"/>
                <a:ea typeface="+mn-ea"/>
                <a:cs typeface="+mn-cs"/>
              </a:rPr>
              <a:t>databases, and this area has been the subject of perhaps more research and effort</a:t>
            </a:r>
          </a:p>
          <a:p>
            <a:r>
              <a:rPr lang="en-US" sz="1200" kern="1200" baseline="0" dirty="0" smtClean="0">
                <a:solidFill>
                  <a:schemeClr val="tx1"/>
                </a:solidFill>
                <a:latin typeface="Arial" pitchFamily="-107" charset="0"/>
                <a:ea typeface="+mn-ea"/>
                <a:cs typeface="+mn-cs"/>
              </a:rPr>
              <a:t>than any other area of computer security. A less obvious threat to secrecy involves</a:t>
            </a:r>
          </a:p>
          <a:p>
            <a:r>
              <a:rPr lang="en-US" sz="1200" kern="1200" baseline="0" dirty="0" smtClean="0">
                <a:solidFill>
                  <a:schemeClr val="tx1"/>
                </a:solidFill>
                <a:latin typeface="Arial" pitchFamily="-107" charset="0"/>
                <a:ea typeface="+mn-ea"/>
                <a:cs typeface="+mn-cs"/>
              </a:rPr>
              <a:t>the analysis of data and manifests itself in the use of so-called statistical databases,</a:t>
            </a:r>
          </a:p>
          <a:p>
            <a:r>
              <a:rPr lang="en-US" sz="1200" kern="1200" baseline="0" dirty="0" smtClean="0">
                <a:solidFill>
                  <a:schemeClr val="tx1"/>
                </a:solidFill>
                <a:latin typeface="Arial" pitchFamily="-107" charset="0"/>
                <a:ea typeface="+mn-ea"/>
                <a:cs typeface="+mn-cs"/>
              </a:rPr>
              <a:t>which provide summary or aggregate information. Presumably, the existence of</a:t>
            </a:r>
          </a:p>
          <a:p>
            <a:r>
              <a:rPr lang="en-US" sz="1200" kern="1200" baseline="0" dirty="0" smtClean="0">
                <a:solidFill>
                  <a:schemeClr val="tx1"/>
                </a:solidFill>
                <a:latin typeface="Arial" pitchFamily="-107" charset="0"/>
                <a:ea typeface="+mn-ea"/>
                <a:cs typeface="+mn-cs"/>
              </a:rPr>
              <a:t>aggregate information does not threaten the privacy of the individuals involved.</a:t>
            </a:r>
          </a:p>
          <a:p>
            <a:r>
              <a:rPr lang="en-US" sz="1200" kern="1200" baseline="0" dirty="0" smtClean="0">
                <a:solidFill>
                  <a:schemeClr val="tx1"/>
                </a:solidFill>
                <a:latin typeface="Arial" pitchFamily="-107" charset="0"/>
                <a:ea typeface="+mn-ea"/>
                <a:cs typeface="+mn-cs"/>
              </a:rPr>
              <a:t>However, as the use of statistical databases grows, there is an increasing potential</a:t>
            </a:r>
          </a:p>
          <a:p>
            <a:r>
              <a:rPr lang="en-US" sz="1200" kern="1200" baseline="0" dirty="0" smtClean="0">
                <a:solidFill>
                  <a:schemeClr val="tx1"/>
                </a:solidFill>
                <a:latin typeface="Arial" pitchFamily="-107" charset="0"/>
                <a:ea typeface="+mn-ea"/>
                <a:cs typeface="+mn-cs"/>
              </a:rPr>
              <a:t>for disclosure of personal information. In essence, characteristics of constituent</a:t>
            </a:r>
          </a:p>
          <a:p>
            <a:r>
              <a:rPr lang="en-US" sz="1200" kern="1200" baseline="0" dirty="0" smtClean="0">
                <a:solidFill>
                  <a:schemeClr val="tx1"/>
                </a:solidFill>
                <a:latin typeface="Arial" pitchFamily="-107" charset="0"/>
                <a:ea typeface="+mn-ea"/>
                <a:cs typeface="+mn-cs"/>
              </a:rPr>
              <a:t>individuals may be identified through careful analysis. For example, if one table</a:t>
            </a:r>
          </a:p>
          <a:p>
            <a:r>
              <a:rPr lang="en-US" sz="1200" kern="1200" baseline="0" dirty="0" smtClean="0">
                <a:solidFill>
                  <a:schemeClr val="tx1"/>
                </a:solidFill>
                <a:latin typeface="Arial" pitchFamily="-107" charset="0"/>
                <a:ea typeface="+mn-ea"/>
                <a:cs typeface="+mn-cs"/>
              </a:rPr>
              <a:t>records the aggregate of the incomes of respondents A, B, C, and D and another</a:t>
            </a:r>
          </a:p>
          <a:p>
            <a:r>
              <a:rPr lang="en-US" sz="1200" kern="1200" baseline="0" dirty="0" smtClean="0">
                <a:solidFill>
                  <a:schemeClr val="tx1"/>
                </a:solidFill>
                <a:latin typeface="Arial" pitchFamily="-107" charset="0"/>
                <a:ea typeface="+mn-ea"/>
                <a:cs typeface="+mn-cs"/>
              </a:rPr>
              <a:t>records the aggregate of the incomes of A, B, C, D, and E, the difference between</a:t>
            </a:r>
          </a:p>
          <a:p>
            <a:r>
              <a:rPr lang="en-US" sz="1200" kern="1200" baseline="0" dirty="0" smtClean="0">
                <a:solidFill>
                  <a:schemeClr val="tx1"/>
                </a:solidFill>
                <a:latin typeface="Arial" pitchFamily="-107" charset="0"/>
                <a:ea typeface="+mn-ea"/>
                <a:cs typeface="+mn-cs"/>
              </a:rPr>
              <a:t>the two aggregates would be the income of E. This problem is exacerbated by the</a:t>
            </a:r>
          </a:p>
          <a:p>
            <a:r>
              <a:rPr lang="en-US" sz="1200" kern="1200" baseline="0" dirty="0" smtClean="0">
                <a:solidFill>
                  <a:schemeClr val="tx1"/>
                </a:solidFill>
                <a:latin typeface="Arial" pitchFamily="-107" charset="0"/>
                <a:ea typeface="+mn-ea"/>
                <a:cs typeface="+mn-cs"/>
              </a:rPr>
              <a:t>increasing desire to combine data sets. In many cases, matching several sets of data</a:t>
            </a:r>
          </a:p>
          <a:p>
            <a:r>
              <a:rPr lang="en-US" sz="1200" kern="1200" baseline="0" dirty="0" smtClean="0">
                <a:solidFill>
                  <a:schemeClr val="tx1"/>
                </a:solidFill>
                <a:latin typeface="Arial" pitchFamily="-107" charset="0"/>
                <a:ea typeface="+mn-ea"/>
                <a:cs typeface="+mn-cs"/>
              </a:rPr>
              <a:t>for consistency at different levels of aggregation requires access to individual units.</a:t>
            </a:r>
          </a:p>
          <a:p>
            <a:r>
              <a:rPr lang="en-US" sz="1200" kern="1200" baseline="0" dirty="0" smtClean="0">
                <a:solidFill>
                  <a:schemeClr val="tx1"/>
                </a:solidFill>
                <a:latin typeface="Arial" pitchFamily="-107" charset="0"/>
                <a:ea typeface="+mn-ea"/>
                <a:cs typeface="+mn-cs"/>
              </a:rPr>
              <a:t>Thus, the individual units, which are the subject of privacy concerns, are available at</a:t>
            </a:r>
          </a:p>
          <a:p>
            <a:r>
              <a:rPr lang="en-US" sz="1200" kern="1200" baseline="0" dirty="0" smtClean="0">
                <a:solidFill>
                  <a:schemeClr val="tx1"/>
                </a:solidFill>
                <a:latin typeface="Arial" pitchFamily="-107" charset="0"/>
                <a:ea typeface="+mn-ea"/>
                <a:cs typeface="+mn-cs"/>
              </a:rPr>
              <a:t>various stages in the processing of data sets.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Finally, data integrity is a major concern in most installations. Modifications</a:t>
            </a:r>
          </a:p>
          <a:p>
            <a:r>
              <a:rPr lang="en-US" sz="1200" kern="1200" baseline="0" dirty="0" smtClean="0">
                <a:solidFill>
                  <a:schemeClr val="tx1"/>
                </a:solidFill>
                <a:latin typeface="Arial" pitchFamily="-107" charset="0"/>
                <a:ea typeface="+mn-ea"/>
                <a:cs typeface="+mn-cs"/>
              </a:rPr>
              <a:t>to data files can have consequences ranging from minor to disastrous.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13</a:t>
            </a:fld>
            <a:endParaRPr lang="en-AU" dirty="0"/>
          </a:p>
        </p:txBody>
      </p:sp>
    </p:spTree>
    <p:extLst>
      <p:ext uri="{BB962C8B-B14F-4D97-AF65-F5344CB8AC3E}">
        <p14:creationId xmlns:p14="http://schemas.microsoft.com/office/powerpoint/2010/main" val="4030136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D2DD98-C3D2-9845-827A-3B6506878082}" type="slidenum">
              <a:rPr lang="en-AU"/>
              <a:pPr/>
              <a:t>14</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b="1" i="1" kern="1200" baseline="0" dirty="0" smtClean="0">
                <a:solidFill>
                  <a:schemeClr val="tx1"/>
                </a:solidFill>
                <a:latin typeface="Arial" pitchFamily="-107" charset="0"/>
                <a:ea typeface="+mn-ea"/>
                <a:cs typeface="+mn-cs"/>
              </a:rPr>
              <a:t>COMMUNICATION LINES AND NETWORKS </a:t>
            </a:r>
          </a:p>
          <a:p>
            <a:endParaRPr lang="en-US" sz="1200" b="1" i="1" kern="1200" baseline="0" dirty="0" smtClean="0">
              <a:solidFill>
                <a:schemeClr val="tx1"/>
              </a:solidFill>
              <a:latin typeface="Arial" pitchFamily="-107" charset="0"/>
              <a:ea typeface="+mn-ea"/>
              <a:cs typeface="+mn-cs"/>
            </a:endParaRPr>
          </a:p>
          <a:p>
            <a:r>
              <a:rPr lang="en-US" sz="1200" b="1" i="1" kern="1200" baseline="0" dirty="0" smtClean="0">
                <a:solidFill>
                  <a:schemeClr val="tx1"/>
                </a:solidFill>
                <a:latin typeface="Arial" pitchFamily="-107" charset="0"/>
                <a:ea typeface="+mn-ea"/>
                <a:cs typeface="+mn-cs"/>
              </a:rPr>
              <a:t>Network security attacks can be classified</a:t>
            </a:r>
          </a:p>
          <a:p>
            <a:r>
              <a:rPr lang="en-US" sz="1200" kern="1200" baseline="0" dirty="0" smtClean="0">
                <a:solidFill>
                  <a:schemeClr val="tx1"/>
                </a:solidFill>
                <a:latin typeface="Arial" pitchFamily="-107" charset="0"/>
                <a:ea typeface="+mn-ea"/>
                <a:cs typeface="+mn-cs"/>
              </a:rPr>
              <a:t>as </a:t>
            </a:r>
            <a:r>
              <a:rPr lang="en-US" sz="1200" i="1" kern="1200" baseline="0" dirty="0" smtClean="0">
                <a:solidFill>
                  <a:schemeClr val="tx1"/>
                </a:solidFill>
                <a:latin typeface="Arial" pitchFamily="-107" charset="0"/>
                <a:ea typeface="+mn-ea"/>
                <a:cs typeface="+mn-cs"/>
              </a:rPr>
              <a:t>passive attacks and active attacks . A passive attack attempts to learn or make</a:t>
            </a:r>
          </a:p>
          <a:p>
            <a:r>
              <a:rPr lang="en-US" sz="1200" kern="1200" baseline="0" dirty="0" smtClean="0">
                <a:solidFill>
                  <a:schemeClr val="tx1"/>
                </a:solidFill>
                <a:latin typeface="Arial" pitchFamily="-107" charset="0"/>
                <a:ea typeface="+mn-ea"/>
                <a:cs typeface="+mn-cs"/>
              </a:rPr>
              <a:t>use of information from the system but does not affect system resources. An active</a:t>
            </a:r>
          </a:p>
          <a:p>
            <a:r>
              <a:rPr lang="en-US" sz="1200" kern="1200" baseline="0" dirty="0" smtClean="0">
                <a:solidFill>
                  <a:schemeClr val="tx1"/>
                </a:solidFill>
                <a:latin typeface="Arial" pitchFamily="-107" charset="0"/>
                <a:ea typeface="+mn-ea"/>
                <a:cs typeface="+mn-cs"/>
              </a:rPr>
              <a:t>attack attempts to alter system resources or affect their operation.</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Passive attacks are in the nature of eavesdropping on, or monitoring of,</a:t>
            </a:r>
          </a:p>
          <a:p>
            <a:r>
              <a:rPr lang="en-US" sz="1200" kern="1200" baseline="0" dirty="0" smtClean="0">
                <a:solidFill>
                  <a:schemeClr val="tx1"/>
                </a:solidFill>
                <a:latin typeface="Arial" pitchFamily="-107" charset="0"/>
                <a:ea typeface="+mn-ea"/>
                <a:cs typeface="+mn-cs"/>
              </a:rPr>
              <a:t>transmissions. The goal of the attacker is to obtain information that is being transmitted.</a:t>
            </a:r>
          </a:p>
          <a:p>
            <a:r>
              <a:rPr lang="en-US" sz="1200" kern="1200" baseline="0" dirty="0" smtClean="0">
                <a:solidFill>
                  <a:schemeClr val="tx1"/>
                </a:solidFill>
                <a:latin typeface="Arial" pitchFamily="-107" charset="0"/>
                <a:ea typeface="+mn-ea"/>
                <a:cs typeface="+mn-cs"/>
              </a:rPr>
              <a:t>Two types of passive attacks are release of message contents and traffic</a:t>
            </a:r>
          </a:p>
          <a:p>
            <a:r>
              <a:rPr lang="en-US" sz="1200" kern="1200" baseline="0" dirty="0" smtClean="0">
                <a:solidFill>
                  <a:schemeClr val="tx1"/>
                </a:solidFill>
                <a:latin typeface="Arial" pitchFamily="-107" charset="0"/>
                <a:ea typeface="+mn-ea"/>
                <a:cs typeface="+mn-cs"/>
              </a:rPr>
              <a:t>analysis.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a:t>
            </a:r>
            <a:r>
              <a:rPr lang="en-US" sz="1200" b="1" kern="1200" baseline="0" dirty="0" smtClean="0">
                <a:solidFill>
                  <a:schemeClr val="tx1"/>
                </a:solidFill>
                <a:latin typeface="Arial" pitchFamily="-107" charset="0"/>
                <a:ea typeface="+mn-ea"/>
                <a:cs typeface="+mn-cs"/>
              </a:rPr>
              <a:t>release of message contents is easily understood. A telephone conversation,</a:t>
            </a:r>
          </a:p>
          <a:p>
            <a:r>
              <a:rPr lang="en-US" sz="1200" kern="1200" baseline="0" dirty="0" smtClean="0">
                <a:solidFill>
                  <a:schemeClr val="tx1"/>
                </a:solidFill>
                <a:latin typeface="Arial" pitchFamily="-107" charset="0"/>
                <a:ea typeface="+mn-ea"/>
                <a:cs typeface="+mn-cs"/>
              </a:rPr>
              <a:t>an electronic mail message, and a transferred file may contain sensitive or</a:t>
            </a:r>
          </a:p>
          <a:p>
            <a:r>
              <a:rPr lang="en-US" sz="1200" kern="1200" baseline="0" dirty="0" smtClean="0">
                <a:solidFill>
                  <a:schemeClr val="tx1"/>
                </a:solidFill>
                <a:latin typeface="Arial" pitchFamily="-107" charset="0"/>
                <a:ea typeface="+mn-ea"/>
                <a:cs typeface="+mn-cs"/>
              </a:rPr>
              <a:t>confidential information. We would like to prevent an opponent from learning the</a:t>
            </a:r>
          </a:p>
          <a:p>
            <a:r>
              <a:rPr lang="en-US" sz="1200" kern="1200" baseline="0" dirty="0" smtClean="0">
                <a:solidFill>
                  <a:schemeClr val="tx1"/>
                </a:solidFill>
                <a:latin typeface="Arial" pitchFamily="-107" charset="0"/>
                <a:ea typeface="+mn-ea"/>
                <a:cs typeface="+mn-cs"/>
              </a:rPr>
              <a:t>contents of these transmissions.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 second type of passive attack, </a:t>
            </a:r>
            <a:r>
              <a:rPr lang="en-US" sz="1200" b="1" kern="1200" baseline="0" dirty="0" smtClean="0">
                <a:solidFill>
                  <a:schemeClr val="tx1"/>
                </a:solidFill>
                <a:latin typeface="Arial" pitchFamily="-107" charset="0"/>
                <a:ea typeface="+mn-ea"/>
                <a:cs typeface="+mn-cs"/>
              </a:rPr>
              <a:t>traffic analysis , is subtler. Suppose that we</a:t>
            </a:r>
          </a:p>
          <a:p>
            <a:r>
              <a:rPr lang="en-US" sz="1200" kern="1200" baseline="0" dirty="0" smtClean="0">
                <a:solidFill>
                  <a:schemeClr val="tx1"/>
                </a:solidFill>
                <a:latin typeface="Arial" pitchFamily="-107" charset="0"/>
                <a:ea typeface="+mn-ea"/>
                <a:cs typeface="+mn-cs"/>
              </a:rPr>
              <a:t>had a way of masking the contents of messages or other information traffic so that</a:t>
            </a:r>
          </a:p>
          <a:p>
            <a:r>
              <a:rPr lang="en-US" sz="1200" kern="1200" baseline="0" dirty="0" smtClean="0">
                <a:solidFill>
                  <a:schemeClr val="tx1"/>
                </a:solidFill>
                <a:latin typeface="Arial" pitchFamily="-107" charset="0"/>
                <a:ea typeface="+mn-ea"/>
                <a:cs typeface="+mn-cs"/>
              </a:rPr>
              <a:t>opponents, even if they captured the message, could not extract the information</a:t>
            </a:r>
          </a:p>
          <a:p>
            <a:r>
              <a:rPr lang="en-US" sz="1200" kern="1200" baseline="0" dirty="0" smtClean="0">
                <a:solidFill>
                  <a:schemeClr val="tx1"/>
                </a:solidFill>
                <a:latin typeface="Arial" pitchFamily="-107" charset="0"/>
                <a:ea typeface="+mn-ea"/>
                <a:cs typeface="+mn-cs"/>
              </a:rPr>
              <a:t>from the message. The common technique for masking contents is encryption. If we</a:t>
            </a:r>
          </a:p>
          <a:p>
            <a:r>
              <a:rPr lang="en-US" sz="1200" kern="1200" baseline="0" dirty="0" smtClean="0">
                <a:solidFill>
                  <a:schemeClr val="tx1"/>
                </a:solidFill>
                <a:latin typeface="Arial" pitchFamily="-107" charset="0"/>
                <a:ea typeface="+mn-ea"/>
                <a:cs typeface="+mn-cs"/>
              </a:rPr>
              <a:t>had encryption protection in place, an opponent might still be able to observe the</a:t>
            </a:r>
          </a:p>
          <a:p>
            <a:r>
              <a:rPr lang="en-US" sz="1200" kern="1200" baseline="0" dirty="0" smtClean="0">
                <a:solidFill>
                  <a:schemeClr val="tx1"/>
                </a:solidFill>
                <a:latin typeface="Arial" pitchFamily="-107" charset="0"/>
                <a:ea typeface="+mn-ea"/>
                <a:cs typeface="+mn-cs"/>
              </a:rPr>
              <a:t>pattern of these messages. The opponent could determine the location and identity</a:t>
            </a:r>
          </a:p>
          <a:p>
            <a:r>
              <a:rPr lang="en-US" sz="1200" kern="1200" baseline="0" dirty="0" smtClean="0">
                <a:solidFill>
                  <a:schemeClr val="tx1"/>
                </a:solidFill>
                <a:latin typeface="Arial" pitchFamily="-107" charset="0"/>
                <a:ea typeface="+mn-ea"/>
                <a:cs typeface="+mn-cs"/>
              </a:rPr>
              <a:t>of communicating hosts and could observe the frequency and length of messages</a:t>
            </a:r>
          </a:p>
          <a:p>
            <a:r>
              <a:rPr lang="en-US" sz="1200" kern="1200" baseline="0" dirty="0" smtClean="0">
                <a:solidFill>
                  <a:schemeClr val="tx1"/>
                </a:solidFill>
                <a:latin typeface="Arial" pitchFamily="-107" charset="0"/>
                <a:ea typeface="+mn-ea"/>
                <a:cs typeface="+mn-cs"/>
              </a:rPr>
              <a:t>being exchanged. This information might be useful in guessing the nature of the</a:t>
            </a:r>
          </a:p>
          <a:p>
            <a:r>
              <a:rPr lang="en-US" sz="1200" kern="1200" baseline="0" dirty="0" smtClean="0">
                <a:solidFill>
                  <a:schemeClr val="tx1"/>
                </a:solidFill>
                <a:latin typeface="Arial" pitchFamily="-107" charset="0"/>
                <a:ea typeface="+mn-ea"/>
                <a:cs typeface="+mn-cs"/>
              </a:rPr>
              <a:t>communication that was taking place.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Passive attacks are very difficult to detect because they do not involve any</a:t>
            </a:r>
          </a:p>
          <a:p>
            <a:r>
              <a:rPr lang="en-US" sz="1200" kern="1200" baseline="0" dirty="0" smtClean="0">
                <a:solidFill>
                  <a:schemeClr val="tx1"/>
                </a:solidFill>
                <a:latin typeface="Arial" pitchFamily="-107" charset="0"/>
                <a:ea typeface="+mn-ea"/>
                <a:cs typeface="+mn-cs"/>
              </a:rPr>
              <a:t>alteration of the data. Typically, the message traffic is sent and received in an</a:t>
            </a:r>
          </a:p>
          <a:p>
            <a:r>
              <a:rPr lang="en-US" sz="1200" kern="1200" baseline="0" dirty="0" smtClean="0">
                <a:solidFill>
                  <a:schemeClr val="tx1"/>
                </a:solidFill>
                <a:latin typeface="Arial" pitchFamily="-107" charset="0"/>
                <a:ea typeface="+mn-ea"/>
                <a:cs typeface="+mn-cs"/>
              </a:rPr>
              <a:t>apparently normal fashion and neither the sender nor receiver is aware that a</a:t>
            </a:r>
          </a:p>
          <a:p>
            <a:r>
              <a:rPr lang="en-US" sz="1200" kern="1200" baseline="0" dirty="0" smtClean="0">
                <a:solidFill>
                  <a:schemeClr val="tx1"/>
                </a:solidFill>
                <a:latin typeface="Arial" pitchFamily="-107" charset="0"/>
                <a:ea typeface="+mn-ea"/>
                <a:cs typeface="+mn-cs"/>
              </a:rPr>
              <a:t>third party has read the messages or observed the traffic pattern. However, it is</a:t>
            </a:r>
          </a:p>
          <a:p>
            <a:r>
              <a:rPr lang="en-US" sz="1200" kern="1200" baseline="0" dirty="0" smtClean="0">
                <a:solidFill>
                  <a:schemeClr val="tx1"/>
                </a:solidFill>
                <a:latin typeface="Arial" pitchFamily="-107" charset="0"/>
                <a:ea typeface="+mn-ea"/>
                <a:cs typeface="+mn-cs"/>
              </a:rPr>
              <a:t>feasible to prevent the success of these attacks, usually by means of encryption.</a:t>
            </a:r>
          </a:p>
          <a:p>
            <a:r>
              <a:rPr lang="en-US" sz="1200" kern="1200" baseline="0" dirty="0" smtClean="0">
                <a:solidFill>
                  <a:schemeClr val="tx1"/>
                </a:solidFill>
                <a:latin typeface="Arial" pitchFamily="-107" charset="0"/>
                <a:ea typeface="+mn-ea"/>
                <a:cs typeface="+mn-cs"/>
              </a:rPr>
              <a:t>Thus, the emphasis in dealing with passive attacks is on prevention rather than</a:t>
            </a:r>
          </a:p>
          <a:p>
            <a:r>
              <a:rPr lang="en-US" sz="1200" kern="1200" baseline="0" dirty="0" smtClean="0">
                <a:solidFill>
                  <a:schemeClr val="tx1"/>
                </a:solidFill>
                <a:latin typeface="Arial" pitchFamily="-107" charset="0"/>
                <a:ea typeface="+mn-ea"/>
                <a:cs typeface="+mn-cs"/>
              </a:rPr>
              <a:t>detection.</a:t>
            </a:r>
          </a:p>
          <a:p>
            <a:endParaRPr lang="en-US" sz="1200"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Active attacks involve some modification of the data stream or the creation</a:t>
            </a:r>
          </a:p>
          <a:p>
            <a:r>
              <a:rPr lang="en-US" sz="1200" kern="1200" baseline="0" dirty="0" smtClean="0">
                <a:solidFill>
                  <a:schemeClr val="tx1"/>
                </a:solidFill>
                <a:latin typeface="Arial" pitchFamily="-107" charset="0"/>
                <a:ea typeface="+mn-ea"/>
                <a:cs typeface="+mn-cs"/>
              </a:rPr>
              <a:t>of a false stream and can be subdivided into four categories: replay, masquerade,</a:t>
            </a:r>
          </a:p>
          <a:p>
            <a:r>
              <a:rPr lang="en-US" sz="1200" kern="1200" baseline="0" dirty="0" smtClean="0">
                <a:solidFill>
                  <a:schemeClr val="tx1"/>
                </a:solidFill>
                <a:latin typeface="Arial" pitchFamily="-107" charset="0"/>
                <a:ea typeface="+mn-ea"/>
                <a:cs typeface="+mn-cs"/>
              </a:rPr>
              <a:t>modification of messages, and denial of service.</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Replay involves the passive capture of a data unit and its subsequent retransmission</a:t>
            </a:r>
          </a:p>
          <a:p>
            <a:r>
              <a:rPr lang="en-US" sz="1200" kern="1200" baseline="0" dirty="0" smtClean="0">
                <a:solidFill>
                  <a:schemeClr val="tx1"/>
                </a:solidFill>
                <a:latin typeface="Arial" pitchFamily="-107" charset="0"/>
                <a:ea typeface="+mn-ea"/>
                <a:cs typeface="+mn-cs"/>
              </a:rPr>
              <a:t>to produce an unauthorized effect.</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 </a:t>
            </a:r>
            <a:r>
              <a:rPr lang="en-US" sz="1200" b="1" kern="1200" baseline="0" dirty="0" smtClean="0">
                <a:solidFill>
                  <a:schemeClr val="tx1"/>
                </a:solidFill>
                <a:latin typeface="Arial" pitchFamily="-107" charset="0"/>
                <a:ea typeface="+mn-ea"/>
                <a:cs typeface="+mn-cs"/>
              </a:rPr>
              <a:t>masquerade takes place when one entity pretends to be a different entity. A</a:t>
            </a:r>
          </a:p>
          <a:p>
            <a:r>
              <a:rPr lang="en-US" sz="1200" kern="1200" baseline="0" dirty="0" smtClean="0">
                <a:solidFill>
                  <a:schemeClr val="tx1"/>
                </a:solidFill>
                <a:latin typeface="Arial" pitchFamily="-107" charset="0"/>
                <a:ea typeface="+mn-ea"/>
                <a:cs typeface="+mn-cs"/>
              </a:rPr>
              <a:t>masquerade attack usually includes one of the other forms of active attack. For example,</a:t>
            </a:r>
          </a:p>
          <a:p>
            <a:r>
              <a:rPr lang="en-US" sz="1200" kern="1200" baseline="0" dirty="0" smtClean="0">
                <a:solidFill>
                  <a:schemeClr val="tx1"/>
                </a:solidFill>
                <a:latin typeface="Arial" pitchFamily="-107" charset="0"/>
                <a:ea typeface="+mn-ea"/>
                <a:cs typeface="+mn-cs"/>
              </a:rPr>
              <a:t>authentication sequences can be captured and replayed after a valid authentication</a:t>
            </a:r>
          </a:p>
          <a:p>
            <a:r>
              <a:rPr lang="en-US" sz="1200" kern="1200" baseline="0" dirty="0" smtClean="0">
                <a:solidFill>
                  <a:schemeClr val="tx1"/>
                </a:solidFill>
                <a:latin typeface="Arial" pitchFamily="-107" charset="0"/>
                <a:ea typeface="+mn-ea"/>
                <a:cs typeface="+mn-cs"/>
              </a:rPr>
              <a:t>sequence has taken place, thus enabling an authorized entity with few privileges</a:t>
            </a:r>
          </a:p>
          <a:p>
            <a:r>
              <a:rPr lang="en-US" sz="1200" kern="1200" baseline="0" dirty="0" smtClean="0">
                <a:solidFill>
                  <a:schemeClr val="tx1"/>
                </a:solidFill>
                <a:latin typeface="Arial" pitchFamily="-107" charset="0"/>
                <a:ea typeface="+mn-ea"/>
                <a:cs typeface="+mn-cs"/>
              </a:rPr>
              <a:t>to obtain extra privileges by impersonating an entity that has those privileges.</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Modification of messages simply means that some portion of a legitimate</a:t>
            </a:r>
          </a:p>
          <a:p>
            <a:r>
              <a:rPr lang="en-US" sz="1200" kern="1200" baseline="0" dirty="0" smtClean="0">
                <a:solidFill>
                  <a:schemeClr val="tx1"/>
                </a:solidFill>
                <a:latin typeface="Arial" pitchFamily="-107" charset="0"/>
                <a:ea typeface="+mn-ea"/>
                <a:cs typeface="+mn-cs"/>
              </a:rPr>
              <a:t>message is altered, or that messages are delayed or reordered, to produce an</a:t>
            </a:r>
          </a:p>
          <a:p>
            <a:r>
              <a:rPr lang="en-US" sz="1200" kern="1200" baseline="0" dirty="0" smtClean="0">
                <a:solidFill>
                  <a:schemeClr val="tx1"/>
                </a:solidFill>
                <a:latin typeface="Arial" pitchFamily="-107" charset="0"/>
                <a:ea typeface="+mn-ea"/>
                <a:cs typeface="+mn-cs"/>
              </a:rPr>
              <a:t>unauthorized effect. For example, a message stating, “Allow John Smith to read</a:t>
            </a:r>
          </a:p>
          <a:p>
            <a:r>
              <a:rPr lang="en-US" sz="1200" kern="1200" baseline="0" dirty="0" smtClean="0">
                <a:solidFill>
                  <a:schemeClr val="tx1"/>
                </a:solidFill>
                <a:latin typeface="Arial" pitchFamily="-107" charset="0"/>
                <a:ea typeface="+mn-ea"/>
                <a:cs typeface="+mn-cs"/>
              </a:rPr>
              <a:t>confidential file accounts” is modified to say, “Allow Fred Brown to read confidential</a:t>
            </a:r>
          </a:p>
          <a:p>
            <a:r>
              <a:rPr lang="en-US" sz="1200" kern="1200" baseline="0" dirty="0" smtClean="0">
                <a:solidFill>
                  <a:schemeClr val="tx1"/>
                </a:solidFill>
                <a:latin typeface="Arial" pitchFamily="-107" charset="0"/>
                <a:ea typeface="+mn-ea"/>
                <a:cs typeface="+mn-cs"/>
              </a:rPr>
              <a:t>file accounts.”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a:t>
            </a:r>
            <a:r>
              <a:rPr lang="en-US" sz="1200" b="1" kern="1200" baseline="0" dirty="0" smtClean="0">
                <a:solidFill>
                  <a:schemeClr val="tx1"/>
                </a:solidFill>
                <a:latin typeface="Arial" pitchFamily="-107" charset="0"/>
                <a:ea typeface="+mn-ea"/>
                <a:cs typeface="+mn-cs"/>
              </a:rPr>
              <a:t>denial of service prevents or inhibits the normal use or management of</a:t>
            </a:r>
          </a:p>
          <a:p>
            <a:r>
              <a:rPr lang="en-US" sz="1200" kern="1200" baseline="0" dirty="0" smtClean="0">
                <a:solidFill>
                  <a:schemeClr val="tx1"/>
                </a:solidFill>
                <a:latin typeface="Arial" pitchFamily="-107" charset="0"/>
                <a:ea typeface="+mn-ea"/>
                <a:cs typeface="+mn-cs"/>
              </a:rPr>
              <a:t>communications facilities. This attack may have a specific target; for example, an</a:t>
            </a:r>
          </a:p>
          <a:p>
            <a:r>
              <a:rPr lang="en-US" sz="1200" kern="1200" baseline="0" dirty="0" smtClean="0">
                <a:solidFill>
                  <a:schemeClr val="tx1"/>
                </a:solidFill>
                <a:latin typeface="Arial" pitchFamily="-107" charset="0"/>
                <a:ea typeface="+mn-ea"/>
                <a:cs typeface="+mn-cs"/>
              </a:rPr>
              <a:t>entity may suppress all messages directed to a particular destination (e.g., the security</a:t>
            </a:r>
          </a:p>
          <a:p>
            <a:r>
              <a:rPr lang="en-US" sz="1200" kern="1200" baseline="0" dirty="0" smtClean="0">
                <a:solidFill>
                  <a:schemeClr val="tx1"/>
                </a:solidFill>
                <a:latin typeface="Arial" pitchFamily="-107" charset="0"/>
                <a:ea typeface="+mn-ea"/>
                <a:cs typeface="+mn-cs"/>
              </a:rPr>
              <a:t>audit service). Another form of service denial is the disruption of an entire network,</a:t>
            </a:r>
          </a:p>
          <a:p>
            <a:r>
              <a:rPr lang="en-US" sz="1200" kern="1200" baseline="0" dirty="0" smtClean="0">
                <a:solidFill>
                  <a:schemeClr val="tx1"/>
                </a:solidFill>
                <a:latin typeface="Arial" pitchFamily="-107" charset="0"/>
                <a:ea typeface="+mn-ea"/>
                <a:cs typeface="+mn-cs"/>
              </a:rPr>
              <a:t>either by disabling the network or by overloading it with messages so as to degrade</a:t>
            </a:r>
          </a:p>
          <a:p>
            <a:r>
              <a:rPr lang="en-US" sz="1200" kern="1200" baseline="0" dirty="0" smtClean="0">
                <a:solidFill>
                  <a:schemeClr val="tx1"/>
                </a:solidFill>
                <a:latin typeface="Arial" pitchFamily="-107" charset="0"/>
                <a:ea typeface="+mn-ea"/>
                <a:cs typeface="+mn-cs"/>
              </a:rPr>
              <a:t>performance.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Active attacks present the opposite characteristics of passive attacks. Whereas</a:t>
            </a:r>
          </a:p>
          <a:p>
            <a:r>
              <a:rPr lang="en-US" sz="1200" kern="1200" baseline="0" dirty="0" smtClean="0">
                <a:solidFill>
                  <a:schemeClr val="tx1"/>
                </a:solidFill>
                <a:latin typeface="Arial" pitchFamily="-107" charset="0"/>
                <a:ea typeface="+mn-ea"/>
                <a:cs typeface="+mn-cs"/>
              </a:rPr>
              <a:t>passive attacks are difficult to detect, measures are available to prevent their</a:t>
            </a:r>
          </a:p>
          <a:p>
            <a:r>
              <a:rPr lang="en-US" sz="1200" kern="1200" baseline="0" dirty="0" smtClean="0">
                <a:solidFill>
                  <a:schemeClr val="tx1"/>
                </a:solidFill>
                <a:latin typeface="Arial" pitchFamily="-107" charset="0"/>
                <a:ea typeface="+mn-ea"/>
                <a:cs typeface="+mn-cs"/>
              </a:rPr>
              <a:t>success. On the other hand, it is quite difficult to prevent active attacks absolutely,</a:t>
            </a:r>
          </a:p>
          <a:p>
            <a:r>
              <a:rPr lang="en-US" sz="1200" kern="1200" baseline="0" dirty="0" smtClean="0">
                <a:solidFill>
                  <a:schemeClr val="tx1"/>
                </a:solidFill>
                <a:latin typeface="Arial" pitchFamily="-107" charset="0"/>
                <a:ea typeface="+mn-ea"/>
                <a:cs typeface="+mn-cs"/>
              </a:rPr>
              <a:t>because to do so would require physical protection of all communications facilities</a:t>
            </a:r>
          </a:p>
          <a:p>
            <a:r>
              <a:rPr lang="en-US" sz="1200" kern="1200" baseline="0" dirty="0" smtClean="0">
                <a:solidFill>
                  <a:schemeClr val="tx1"/>
                </a:solidFill>
                <a:latin typeface="Arial" pitchFamily="-107" charset="0"/>
                <a:ea typeface="+mn-ea"/>
                <a:cs typeface="+mn-cs"/>
              </a:rPr>
              <a:t>and paths at all times. Instead, the goal is to detect them and to recover from any</a:t>
            </a:r>
          </a:p>
          <a:p>
            <a:r>
              <a:rPr lang="en-US" sz="1200" kern="1200" baseline="0" dirty="0" smtClean="0">
                <a:solidFill>
                  <a:schemeClr val="tx1"/>
                </a:solidFill>
                <a:latin typeface="Arial" pitchFamily="-107" charset="0"/>
                <a:ea typeface="+mn-ea"/>
                <a:cs typeface="+mn-cs"/>
              </a:rPr>
              <a:t>disruption or delays caused by them. Because the detection has a deterrent effect, it</a:t>
            </a:r>
          </a:p>
          <a:p>
            <a:r>
              <a:rPr lang="en-US" sz="1200" kern="1200" baseline="0" dirty="0" smtClean="0">
                <a:solidFill>
                  <a:schemeClr val="tx1"/>
                </a:solidFill>
                <a:latin typeface="Arial" pitchFamily="-107" charset="0"/>
                <a:ea typeface="+mn-ea"/>
                <a:cs typeface="+mn-cs"/>
              </a:rPr>
              <a:t>may also contribute to prevention.</a:t>
            </a:r>
            <a:endParaRPr lang="en-US" dirty="0">
              <a:latin typeface="Times New Roman" pitchFamily="-107" charset="0"/>
            </a:endParaRPr>
          </a:p>
        </p:txBody>
      </p:sp>
    </p:spTree>
    <p:extLst>
      <p:ext uri="{BB962C8B-B14F-4D97-AF65-F5344CB8AC3E}">
        <p14:creationId xmlns:p14="http://schemas.microsoft.com/office/powerpoint/2010/main" val="2574243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mn-ea"/>
                <a:cs typeface="+mn-cs"/>
              </a:rPr>
              <a:t>There are a number of ways of classifying and characterizing the countermeasures</a:t>
            </a:r>
          </a:p>
          <a:p>
            <a:r>
              <a:rPr lang="en-US" sz="1200" kern="1200" baseline="0" dirty="0" smtClean="0">
                <a:solidFill>
                  <a:schemeClr val="tx1"/>
                </a:solidFill>
                <a:latin typeface="Arial" pitchFamily="-107" charset="0"/>
                <a:ea typeface="+mn-ea"/>
                <a:cs typeface="+mn-cs"/>
              </a:rPr>
              <a:t>that may be used to reduce vulnerabilities and deal with threats to system assets. It</a:t>
            </a:r>
          </a:p>
          <a:p>
            <a:r>
              <a:rPr lang="en-US" sz="1200" kern="1200" baseline="0" dirty="0" smtClean="0">
                <a:solidFill>
                  <a:schemeClr val="tx1"/>
                </a:solidFill>
                <a:latin typeface="Arial" pitchFamily="-107" charset="0"/>
                <a:ea typeface="+mn-ea"/>
                <a:cs typeface="+mn-cs"/>
              </a:rPr>
              <a:t>will be useful for the presentation in the remainder of the book to look at several</a:t>
            </a:r>
          </a:p>
          <a:p>
            <a:r>
              <a:rPr lang="en-US" sz="1200" kern="1200" baseline="0" dirty="0" smtClean="0">
                <a:solidFill>
                  <a:schemeClr val="tx1"/>
                </a:solidFill>
                <a:latin typeface="Arial" pitchFamily="-107" charset="0"/>
                <a:ea typeface="+mn-ea"/>
                <a:cs typeface="+mn-cs"/>
              </a:rPr>
              <a:t>approaches, which we do in this and the next two sections. In this section, we view</a:t>
            </a:r>
          </a:p>
          <a:p>
            <a:r>
              <a:rPr lang="en-US" sz="1200" kern="1200" baseline="0" dirty="0" smtClean="0">
                <a:solidFill>
                  <a:schemeClr val="tx1"/>
                </a:solidFill>
                <a:latin typeface="Arial" pitchFamily="-107" charset="0"/>
                <a:ea typeface="+mn-ea"/>
                <a:cs typeface="+mn-cs"/>
              </a:rPr>
              <a:t>countermeasures in terms of functional requirements, and we follow the classification</a:t>
            </a:r>
          </a:p>
          <a:p>
            <a:r>
              <a:rPr lang="en-US" sz="1200" kern="1200" baseline="0" dirty="0" smtClean="0">
                <a:solidFill>
                  <a:schemeClr val="tx1"/>
                </a:solidFill>
                <a:latin typeface="Arial" pitchFamily="-107" charset="0"/>
                <a:ea typeface="+mn-ea"/>
                <a:cs typeface="+mn-cs"/>
              </a:rPr>
              <a:t>defined in </a:t>
            </a:r>
            <a:r>
              <a:rPr lang="en-US" sz="1200" b="1" kern="1200" baseline="0" dirty="0" smtClean="0">
                <a:solidFill>
                  <a:schemeClr val="tx1"/>
                </a:solidFill>
                <a:latin typeface="Arial" pitchFamily="-107" charset="0"/>
                <a:ea typeface="+mn-ea"/>
                <a:cs typeface="+mn-cs"/>
              </a:rPr>
              <a:t>FIPS PUB 200 </a:t>
            </a:r>
            <a:r>
              <a:rPr lang="en-US" sz="1200" kern="1200" baseline="0" dirty="0" smtClean="0">
                <a:solidFill>
                  <a:schemeClr val="tx1"/>
                </a:solidFill>
                <a:latin typeface="Arial" pitchFamily="-107" charset="0"/>
                <a:ea typeface="+mn-ea"/>
                <a:cs typeface="+mn-cs"/>
              </a:rPr>
              <a:t>( </a:t>
            </a:r>
            <a:r>
              <a:rPr lang="en-US" sz="1200" i="1" kern="1200" baseline="0" dirty="0" smtClean="0">
                <a:solidFill>
                  <a:schemeClr val="tx1"/>
                </a:solidFill>
                <a:latin typeface="Arial" pitchFamily="-107" charset="0"/>
                <a:ea typeface="+mn-ea"/>
                <a:cs typeface="+mn-cs"/>
              </a:rPr>
              <a:t>Minimum Security Requirements for Federal Information</a:t>
            </a:r>
          </a:p>
          <a:p>
            <a:r>
              <a:rPr lang="en-US" sz="1200" i="1" kern="1200" baseline="0" dirty="0" smtClean="0">
                <a:solidFill>
                  <a:schemeClr val="tx1"/>
                </a:solidFill>
                <a:latin typeface="Arial" pitchFamily="-107" charset="0"/>
                <a:ea typeface="+mn-ea"/>
                <a:cs typeface="+mn-cs"/>
              </a:rPr>
              <a:t>and Information Systems ). This standard enumerates 17 security-related areas with</a:t>
            </a:r>
          </a:p>
          <a:p>
            <a:r>
              <a:rPr lang="en-US" sz="1200" kern="1200" baseline="0" dirty="0" smtClean="0">
                <a:solidFill>
                  <a:schemeClr val="tx1"/>
                </a:solidFill>
                <a:latin typeface="Arial" pitchFamily="-107" charset="0"/>
                <a:ea typeface="+mn-ea"/>
                <a:cs typeface="+mn-cs"/>
              </a:rPr>
              <a:t>regard to protecting the confidentiality, integrity, and availability of information</a:t>
            </a:r>
          </a:p>
          <a:p>
            <a:r>
              <a:rPr lang="en-US" sz="1200" kern="1200" baseline="0" dirty="0" smtClean="0">
                <a:solidFill>
                  <a:schemeClr val="tx1"/>
                </a:solidFill>
                <a:latin typeface="Arial" pitchFamily="-107" charset="0"/>
                <a:ea typeface="+mn-ea"/>
                <a:cs typeface="+mn-cs"/>
              </a:rPr>
              <a:t>systems and the information processed, stored, and transmitted by those systems.</a:t>
            </a:r>
          </a:p>
          <a:p>
            <a:r>
              <a:rPr lang="en-US" sz="1200" kern="1200" baseline="0" dirty="0" smtClean="0">
                <a:solidFill>
                  <a:schemeClr val="tx1"/>
                </a:solidFill>
                <a:latin typeface="Arial" pitchFamily="-107" charset="0"/>
                <a:ea typeface="+mn-ea"/>
                <a:cs typeface="+mn-cs"/>
              </a:rPr>
              <a:t>The areas are defined in Table 1.4 .</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requirements listed in FIP PUB 200 encompass a wide range of countermeasures</a:t>
            </a:r>
          </a:p>
          <a:p>
            <a:r>
              <a:rPr lang="en-US" sz="1200" kern="1200" baseline="0" dirty="0" smtClean="0">
                <a:solidFill>
                  <a:schemeClr val="tx1"/>
                </a:solidFill>
                <a:latin typeface="Arial" pitchFamily="-107" charset="0"/>
                <a:ea typeface="+mn-ea"/>
                <a:cs typeface="+mn-cs"/>
              </a:rPr>
              <a:t>to security vulnerabilities and threats. Roughly, we can divide these</a:t>
            </a:r>
          </a:p>
          <a:p>
            <a:r>
              <a:rPr lang="en-US" sz="1200" kern="1200" baseline="0" dirty="0" smtClean="0">
                <a:solidFill>
                  <a:schemeClr val="tx1"/>
                </a:solidFill>
                <a:latin typeface="Arial" pitchFamily="-107" charset="0"/>
                <a:ea typeface="+mn-ea"/>
                <a:cs typeface="+mn-cs"/>
              </a:rPr>
              <a:t>countermeasures into two categories: those that require computer security technical</a:t>
            </a:r>
          </a:p>
          <a:p>
            <a:r>
              <a:rPr lang="en-US" sz="1200" kern="1200" baseline="0" dirty="0" smtClean="0">
                <a:solidFill>
                  <a:schemeClr val="tx1"/>
                </a:solidFill>
                <a:latin typeface="Arial" pitchFamily="-107" charset="0"/>
                <a:ea typeface="+mn-ea"/>
                <a:cs typeface="+mn-cs"/>
              </a:rPr>
              <a:t>measures (covered in this book in Parts One and Two), either hardware or</a:t>
            </a:r>
          </a:p>
          <a:p>
            <a:r>
              <a:rPr lang="en-US" sz="1200" kern="1200" baseline="0" dirty="0" smtClean="0">
                <a:solidFill>
                  <a:schemeClr val="tx1"/>
                </a:solidFill>
                <a:latin typeface="Arial" pitchFamily="-107" charset="0"/>
                <a:ea typeface="+mn-ea"/>
                <a:cs typeface="+mn-cs"/>
              </a:rPr>
              <a:t>software, or both; and those that are fundamentally management issues (covered in</a:t>
            </a:r>
          </a:p>
          <a:p>
            <a:r>
              <a:rPr lang="en-US" sz="1200" kern="1200" baseline="0" dirty="0" smtClean="0">
                <a:solidFill>
                  <a:schemeClr val="tx1"/>
                </a:solidFill>
                <a:latin typeface="Arial" pitchFamily="-107" charset="0"/>
                <a:ea typeface="+mn-ea"/>
                <a:cs typeface="+mn-cs"/>
              </a:rPr>
              <a:t>Part Three).</a:t>
            </a:r>
          </a:p>
          <a:p>
            <a:endParaRPr lang="en-US" sz="1200" kern="1200" baseline="0" dirty="0" smtClean="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15</a:t>
            </a:fld>
            <a:endParaRPr lang="en-AU" dirty="0"/>
          </a:p>
        </p:txBody>
      </p:sp>
    </p:spTree>
    <p:extLst>
      <p:ext uri="{BB962C8B-B14F-4D97-AF65-F5344CB8AC3E}">
        <p14:creationId xmlns:p14="http://schemas.microsoft.com/office/powerpoint/2010/main" val="1519487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F6A80F-D641-844F-9BB2-0B10B9A53E8B}" type="slidenum">
              <a:rPr lang="en-AU"/>
              <a:pPr/>
              <a:t>16</a:t>
            </a:fld>
            <a:endParaRPr lang="en-AU" dirty="0"/>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Each of the functional areas may involve both computer security technical</a:t>
            </a:r>
          </a:p>
          <a:p>
            <a:r>
              <a:rPr lang="en-US" sz="1200" kern="1200" baseline="0" dirty="0" smtClean="0">
                <a:solidFill>
                  <a:schemeClr val="tx1"/>
                </a:solidFill>
                <a:latin typeface="Arial" pitchFamily="-107" charset="0"/>
                <a:ea typeface="+mn-ea"/>
                <a:cs typeface="+mn-cs"/>
              </a:rPr>
              <a:t>measures and management measures. Functional areas that primarily require</a:t>
            </a:r>
          </a:p>
          <a:p>
            <a:r>
              <a:rPr lang="en-US" sz="1200" kern="1200" baseline="0" dirty="0" smtClean="0">
                <a:solidFill>
                  <a:schemeClr val="tx1"/>
                </a:solidFill>
                <a:latin typeface="Arial" pitchFamily="-107" charset="0"/>
                <a:ea typeface="+mn-ea"/>
                <a:cs typeface="+mn-cs"/>
              </a:rPr>
              <a:t>computer security technical measures include access control, identification and</a:t>
            </a:r>
          </a:p>
          <a:p>
            <a:r>
              <a:rPr lang="en-US" sz="1200" kern="1200" baseline="0" dirty="0" smtClean="0">
                <a:solidFill>
                  <a:schemeClr val="tx1"/>
                </a:solidFill>
                <a:latin typeface="Arial" pitchFamily="-107" charset="0"/>
                <a:ea typeface="+mn-ea"/>
                <a:cs typeface="+mn-cs"/>
              </a:rPr>
              <a:t>authentication, system and communication protection, and system and information</a:t>
            </a:r>
          </a:p>
          <a:p>
            <a:r>
              <a:rPr lang="en-US" sz="1200" kern="1200" baseline="0" dirty="0" smtClean="0">
                <a:solidFill>
                  <a:schemeClr val="tx1"/>
                </a:solidFill>
                <a:latin typeface="Arial" pitchFamily="-107" charset="0"/>
                <a:ea typeface="+mn-ea"/>
                <a:cs typeface="+mn-cs"/>
              </a:rPr>
              <a:t>integrity. Functional areas that primarily involve management controls and procedures</a:t>
            </a:r>
          </a:p>
          <a:p>
            <a:r>
              <a:rPr lang="en-US" sz="1200" kern="1200" baseline="0" dirty="0" smtClean="0">
                <a:solidFill>
                  <a:schemeClr val="tx1"/>
                </a:solidFill>
                <a:latin typeface="Arial" pitchFamily="-107" charset="0"/>
                <a:ea typeface="+mn-ea"/>
                <a:cs typeface="+mn-cs"/>
              </a:rPr>
              <a:t>include awareness and training; audit and accountability; certification, accreditation,</a:t>
            </a:r>
          </a:p>
          <a:p>
            <a:r>
              <a:rPr lang="en-US" sz="1200" kern="1200" baseline="0" dirty="0" smtClean="0">
                <a:solidFill>
                  <a:schemeClr val="tx1"/>
                </a:solidFill>
                <a:latin typeface="Arial" pitchFamily="-107" charset="0"/>
                <a:ea typeface="+mn-ea"/>
                <a:cs typeface="+mn-cs"/>
              </a:rPr>
              <a:t>and security assessments; contingency planning; maintenance; physical and</a:t>
            </a:r>
          </a:p>
          <a:p>
            <a:r>
              <a:rPr lang="en-US" sz="1200" kern="1200" baseline="0" dirty="0" smtClean="0">
                <a:solidFill>
                  <a:schemeClr val="tx1"/>
                </a:solidFill>
                <a:latin typeface="Arial" pitchFamily="-107" charset="0"/>
                <a:ea typeface="+mn-ea"/>
                <a:cs typeface="+mn-cs"/>
              </a:rPr>
              <a:t>environmental protection; planning; personnel security; risk assessment; and systems</a:t>
            </a:r>
          </a:p>
          <a:p>
            <a:r>
              <a:rPr lang="en-US" sz="1200" kern="1200" baseline="0" dirty="0" smtClean="0">
                <a:solidFill>
                  <a:schemeClr val="tx1"/>
                </a:solidFill>
                <a:latin typeface="Arial" pitchFamily="-107" charset="0"/>
                <a:ea typeface="+mn-ea"/>
                <a:cs typeface="+mn-cs"/>
              </a:rPr>
              <a:t>and services acquisition. Functional areas that overlap computer security technical</a:t>
            </a:r>
          </a:p>
          <a:p>
            <a:r>
              <a:rPr lang="en-US" sz="1200" kern="1200" baseline="0" dirty="0" smtClean="0">
                <a:solidFill>
                  <a:schemeClr val="tx1"/>
                </a:solidFill>
                <a:latin typeface="Arial" pitchFamily="-107" charset="0"/>
                <a:ea typeface="+mn-ea"/>
                <a:cs typeface="+mn-cs"/>
              </a:rPr>
              <a:t>measures and management controls include configuration management, incident</a:t>
            </a:r>
          </a:p>
          <a:p>
            <a:r>
              <a:rPr lang="en-US" sz="1200" kern="1200" baseline="0" dirty="0" smtClean="0">
                <a:solidFill>
                  <a:schemeClr val="tx1"/>
                </a:solidFill>
                <a:latin typeface="Arial" pitchFamily="-107" charset="0"/>
                <a:ea typeface="+mn-ea"/>
                <a:cs typeface="+mn-cs"/>
              </a:rPr>
              <a:t>response, and media protection.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Note that the majority of the functional requirements areas in FIP PUB 200</a:t>
            </a:r>
          </a:p>
          <a:p>
            <a:r>
              <a:rPr lang="en-US" sz="1200" kern="1200" baseline="0" dirty="0" smtClean="0">
                <a:solidFill>
                  <a:schemeClr val="tx1"/>
                </a:solidFill>
                <a:latin typeface="Arial" pitchFamily="-107" charset="0"/>
                <a:ea typeface="+mn-ea"/>
                <a:cs typeface="+mn-cs"/>
              </a:rPr>
              <a:t>are either primarily issues of management or at least have a significant management</a:t>
            </a:r>
          </a:p>
          <a:p>
            <a:r>
              <a:rPr lang="en-US" sz="1200" kern="1200" baseline="0" dirty="0" smtClean="0">
                <a:solidFill>
                  <a:schemeClr val="tx1"/>
                </a:solidFill>
                <a:latin typeface="Arial" pitchFamily="-107" charset="0"/>
                <a:ea typeface="+mn-ea"/>
                <a:cs typeface="+mn-cs"/>
              </a:rPr>
              <a:t>component, as opposed to purely software or hardware solutions. This may be new</a:t>
            </a:r>
          </a:p>
          <a:p>
            <a:r>
              <a:rPr lang="en-US" sz="1200" kern="1200" baseline="0" dirty="0" smtClean="0">
                <a:solidFill>
                  <a:schemeClr val="tx1"/>
                </a:solidFill>
                <a:latin typeface="Arial" pitchFamily="-107" charset="0"/>
                <a:ea typeface="+mn-ea"/>
                <a:cs typeface="+mn-cs"/>
              </a:rPr>
              <a:t>to some readers and is not reflected in many of the books on computer and information</a:t>
            </a:r>
          </a:p>
          <a:p>
            <a:r>
              <a:rPr lang="en-US" sz="1200" kern="1200" baseline="0" dirty="0" smtClean="0">
                <a:solidFill>
                  <a:schemeClr val="tx1"/>
                </a:solidFill>
                <a:latin typeface="Arial" pitchFamily="-107" charset="0"/>
                <a:ea typeface="+mn-ea"/>
                <a:cs typeface="+mn-cs"/>
              </a:rPr>
              <a:t>security. But as one computer security expert observed, “If you think technology</a:t>
            </a:r>
          </a:p>
          <a:p>
            <a:r>
              <a:rPr lang="en-US" sz="1200" kern="1200" baseline="0" dirty="0" smtClean="0">
                <a:solidFill>
                  <a:schemeClr val="tx1"/>
                </a:solidFill>
                <a:latin typeface="Arial" pitchFamily="-107" charset="0"/>
                <a:ea typeface="+mn-ea"/>
                <a:cs typeface="+mn-cs"/>
              </a:rPr>
              <a:t>can solve your security problems, then you don’t understand the problems and you</a:t>
            </a:r>
          </a:p>
          <a:p>
            <a:r>
              <a:rPr lang="en-US" sz="1200" kern="1200" baseline="0" dirty="0" smtClean="0">
                <a:solidFill>
                  <a:schemeClr val="tx1"/>
                </a:solidFill>
                <a:latin typeface="Arial" pitchFamily="-107" charset="0"/>
                <a:ea typeface="+mn-ea"/>
                <a:cs typeface="+mn-cs"/>
              </a:rPr>
              <a:t>don’t understand the technology” [SCHN00]. This book reflects the need to combine</a:t>
            </a:r>
          </a:p>
          <a:p>
            <a:r>
              <a:rPr lang="en-US" sz="1200" kern="1200" baseline="0" dirty="0" smtClean="0">
                <a:solidFill>
                  <a:schemeClr val="tx1"/>
                </a:solidFill>
                <a:latin typeface="Arial" pitchFamily="-107" charset="0"/>
                <a:ea typeface="+mn-ea"/>
                <a:cs typeface="+mn-cs"/>
              </a:rPr>
              <a:t>technical and managerial approaches to achieve effective computer security.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FIPS PUB 200 provides a useful summary of the principal areas of concern,</a:t>
            </a:r>
          </a:p>
          <a:p>
            <a:r>
              <a:rPr lang="en-US" sz="1200" kern="1200" baseline="0" dirty="0" smtClean="0">
                <a:solidFill>
                  <a:schemeClr val="tx1"/>
                </a:solidFill>
                <a:latin typeface="Arial" pitchFamily="-107" charset="0"/>
                <a:ea typeface="+mn-ea"/>
                <a:cs typeface="+mn-cs"/>
              </a:rPr>
              <a:t>both technical and managerial, with respect to computer security. This book</a:t>
            </a:r>
          </a:p>
          <a:p>
            <a:r>
              <a:rPr lang="en-US" sz="1200" kern="1200" baseline="0" dirty="0" smtClean="0">
                <a:solidFill>
                  <a:schemeClr val="tx1"/>
                </a:solidFill>
                <a:latin typeface="Arial" pitchFamily="-107" charset="0"/>
                <a:ea typeface="+mn-ea"/>
                <a:cs typeface="+mn-cs"/>
              </a:rPr>
              <a:t>attempts to cover all of these areas.</a:t>
            </a:r>
            <a:endParaRPr lang="en-US" dirty="0">
              <a:latin typeface="Times New Roman" pitchFamily="-107" charset="0"/>
            </a:endParaRPr>
          </a:p>
        </p:txBody>
      </p:sp>
    </p:spTree>
    <p:extLst>
      <p:ext uri="{BB962C8B-B14F-4D97-AF65-F5344CB8AC3E}">
        <p14:creationId xmlns:p14="http://schemas.microsoft.com/office/powerpoint/2010/main" val="1449123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8EC27E-59B9-2548-B421-291D4317009B}" type="slidenum">
              <a:rPr lang="en-AU"/>
              <a:pPr/>
              <a:t>17</a:t>
            </a:fld>
            <a:endParaRPr lang="en-AU" dirty="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dirty="0">
                <a:latin typeface="Times New Roman" pitchFamily="-107" charset="0"/>
              </a:rPr>
              <a:t>ITU-T Recommendation </a:t>
            </a:r>
            <a:r>
              <a:rPr lang="en-US" b="1" dirty="0">
                <a:latin typeface="Times New Roman" pitchFamily="-107" charset="0"/>
              </a:rPr>
              <a:t>X.800</a:t>
            </a:r>
            <a:r>
              <a:rPr lang="en-US" dirty="0">
                <a:latin typeface="Times New Roman" pitchFamily="-107" charset="0"/>
              </a:rPr>
              <a:t>, </a:t>
            </a:r>
            <a:r>
              <a:rPr lang="en-US" i="1" dirty="0">
                <a:latin typeface="Times New Roman" pitchFamily="-107" charset="0"/>
              </a:rPr>
              <a:t>Security Architecture for OSI</a:t>
            </a:r>
            <a:r>
              <a:rPr lang="en-US" dirty="0">
                <a:latin typeface="Times New Roman" pitchFamily="-107" charset="0"/>
              </a:rPr>
              <a:t>, defines a systematic way of defining the requirements for security and characterizing the approaches to satisfying those requirements. The OSI security architecture is useful to managers as a way of organizing the task of providing security. The OSI security architecture focuses on security attacks, mechanisms, and services. These can be defined briefly as</a:t>
            </a:r>
            <a:r>
              <a:rPr lang="en-US" dirty="0" smtClean="0">
                <a:latin typeface="Times New Roman" pitchFamily="-107" charset="0"/>
              </a:rPr>
              <a:t>:</a:t>
            </a:r>
          </a:p>
          <a:p>
            <a:endParaRPr lang="en-US" dirty="0" smtClean="0">
              <a:latin typeface="Times New Roman" pitchFamily="-107" charset="0"/>
            </a:endParaRPr>
          </a:p>
          <a:p>
            <a:r>
              <a:rPr lang="en-US" dirty="0">
                <a:latin typeface="Times New Roman" pitchFamily="-107" charset="0"/>
                <a:ea typeface="Times New Roman" pitchFamily="-107" charset="0"/>
                <a:cs typeface="Times New Roman" pitchFamily="-107" charset="0"/>
              </a:rPr>
              <a:t>• </a:t>
            </a:r>
            <a:r>
              <a:rPr lang="en-US" b="1" dirty="0">
                <a:latin typeface="Times New Roman" pitchFamily="-107" charset="0"/>
              </a:rPr>
              <a:t>Security attack:</a:t>
            </a:r>
            <a:r>
              <a:rPr lang="en-US" dirty="0">
                <a:latin typeface="Times New Roman" pitchFamily="-107" charset="0"/>
              </a:rPr>
              <a:t> Any action that compromises the security of information owned by an organization. cf. network security attacks slide earlier</a:t>
            </a:r>
            <a:endParaRPr lang="en-US" dirty="0" smtClean="0">
              <a:latin typeface="Times New Roman" pitchFamily="-107" charset="0"/>
            </a:endParaRPr>
          </a:p>
          <a:p>
            <a:endParaRPr lang="en-US" dirty="0" smtClean="0">
              <a:latin typeface="Times New Roman" pitchFamily="-107" charset="0"/>
              <a:ea typeface="Times New Roman" pitchFamily="-107" charset="0"/>
              <a:cs typeface="Times New Roman" pitchFamily="-107" charset="0"/>
            </a:endParaRPr>
          </a:p>
          <a:p>
            <a:r>
              <a:rPr lang="en-US" dirty="0" smtClean="0">
                <a:latin typeface="Times New Roman" pitchFamily="-107" charset="0"/>
                <a:ea typeface="Times New Roman" pitchFamily="-107" charset="0"/>
                <a:cs typeface="Times New Roman" pitchFamily="-107" charset="0"/>
              </a:rPr>
              <a:t>• </a:t>
            </a:r>
            <a:r>
              <a:rPr lang="en-US" b="1" dirty="0">
                <a:latin typeface="Times New Roman" pitchFamily="-107" charset="0"/>
              </a:rPr>
              <a:t>Security mechanism:</a:t>
            </a:r>
            <a:r>
              <a:rPr lang="en-US" dirty="0">
                <a:latin typeface="Times New Roman" pitchFamily="-107" charset="0"/>
              </a:rPr>
              <a:t> A mechanism that is designed to detect, prevent, or recover from a security attack. cf. functional requirements from previous slide or Table 1.6 in text.</a:t>
            </a:r>
            <a:endParaRPr lang="en-US" dirty="0" smtClean="0">
              <a:latin typeface="Times New Roman" pitchFamily="-107" charset="0"/>
            </a:endParaRPr>
          </a:p>
          <a:p>
            <a:endParaRPr lang="en-US" dirty="0" smtClean="0">
              <a:latin typeface="Times New Roman" pitchFamily="-107" charset="0"/>
              <a:ea typeface="Times New Roman" pitchFamily="-107" charset="0"/>
              <a:cs typeface="Times New Roman" pitchFamily="-107" charset="0"/>
            </a:endParaRPr>
          </a:p>
          <a:p>
            <a:r>
              <a:rPr lang="en-US" dirty="0" smtClean="0">
                <a:latin typeface="Times New Roman" pitchFamily="-107" charset="0"/>
                <a:ea typeface="Times New Roman" pitchFamily="-107" charset="0"/>
                <a:cs typeface="Times New Roman" pitchFamily="-107" charset="0"/>
              </a:rPr>
              <a:t>• </a:t>
            </a:r>
            <a:r>
              <a:rPr lang="en-US" b="1" dirty="0">
                <a:latin typeface="Times New Roman" pitchFamily="-107" charset="0"/>
              </a:rPr>
              <a:t>Security service:</a:t>
            </a:r>
            <a:r>
              <a:rPr lang="en-US" dirty="0">
                <a:latin typeface="Times New Roman" pitchFamily="-107" charset="0"/>
              </a:rPr>
              <a:t> A service that enhances the security of the data processing systems and the information transfers of an organization. The services are intended to counter security attacks, and </a:t>
            </a:r>
            <a:r>
              <a:rPr lang="en-US" dirty="0" smtClean="0">
                <a:latin typeface="Times New Roman" pitchFamily="-107" charset="0"/>
              </a:rPr>
              <a:t>they </a:t>
            </a:r>
            <a:r>
              <a:rPr lang="en-US" dirty="0">
                <a:latin typeface="Times New Roman" pitchFamily="-107" charset="0"/>
              </a:rPr>
              <a:t>make use of one or more security mechanisms to provide the service. cf CIA security concepts earlier, or Table 1.5 in text</a:t>
            </a:r>
            <a:r>
              <a:rPr lang="en-US" dirty="0" smtClean="0">
                <a:latin typeface="Times New Roman" pitchFamily="-107" charset="0"/>
              </a:rPr>
              <a:t>.</a:t>
            </a:r>
          </a:p>
          <a:p>
            <a:endParaRPr lang="en-US" dirty="0" smtClean="0">
              <a:latin typeface="Times New Roman" pitchFamily="-107" charset="0"/>
            </a:endParaRPr>
          </a:p>
        </p:txBody>
      </p:sp>
    </p:spTree>
    <p:extLst>
      <p:ext uri="{BB962C8B-B14F-4D97-AF65-F5344CB8AC3E}">
        <p14:creationId xmlns:p14="http://schemas.microsoft.com/office/powerpoint/2010/main" val="468641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pitchFamily="-107" charset="0"/>
              </a:rPr>
              <a:t>GHK Note: </a:t>
            </a:r>
          </a:p>
          <a:p>
            <a:r>
              <a:rPr lang="en-US" sz="1200" b="0" i="0" kern="1200" dirty="0" smtClean="0">
                <a:solidFill>
                  <a:schemeClr val="tx1"/>
                </a:solidFill>
                <a:effectLst/>
                <a:latin typeface="Arial" pitchFamily="-107" charset="0"/>
                <a:ea typeface="+mn-ea"/>
                <a:cs typeface="+mn-cs"/>
              </a:rPr>
              <a:t>The </a:t>
            </a:r>
            <a:r>
              <a:rPr lang="en-US" sz="1200" b="1" i="0" kern="1200" dirty="0" smtClean="0">
                <a:solidFill>
                  <a:schemeClr val="tx1"/>
                </a:solidFill>
                <a:effectLst/>
                <a:latin typeface="Arial" pitchFamily="-107" charset="0"/>
                <a:ea typeface="+mn-ea"/>
                <a:cs typeface="+mn-cs"/>
              </a:rPr>
              <a:t>Open Systems Interconnection model</a:t>
            </a:r>
            <a:r>
              <a:rPr lang="en-US" sz="1200" b="0" i="0" kern="1200" dirty="0" smtClean="0">
                <a:solidFill>
                  <a:schemeClr val="tx1"/>
                </a:solidFill>
                <a:effectLst/>
                <a:latin typeface="Arial" pitchFamily="-107" charset="0"/>
                <a:ea typeface="+mn-ea"/>
                <a:cs typeface="+mn-cs"/>
              </a:rPr>
              <a:t> (</a:t>
            </a:r>
            <a:r>
              <a:rPr lang="en-US" sz="1200" b="1" i="0" kern="1200" dirty="0" smtClean="0">
                <a:solidFill>
                  <a:schemeClr val="tx1"/>
                </a:solidFill>
                <a:effectLst/>
                <a:latin typeface="Arial" pitchFamily="-107" charset="0"/>
                <a:ea typeface="+mn-ea"/>
                <a:cs typeface="+mn-cs"/>
              </a:rPr>
              <a:t>OSI</a:t>
            </a:r>
            <a:r>
              <a:rPr lang="en-US" sz="1200" b="0" i="0" kern="1200" dirty="0" smtClean="0">
                <a:solidFill>
                  <a:schemeClr val="tx1"/>
                </a:solidFill>
                <a:effectLst/>
                <a:latin typeface="Arial" pitchFamily="-107" charset="0"/>
                <a:ea typeface="+mn-ea"/>
                <a:cs typeface="+mn-cs"/>
              </a:rPr>
              <a:t>) is a </a:t>
            </a:r>
            <a:r>
              <a:rPr lang="en-US" sz="1200" b="0" i="0" u="none" strike="noStrike" kern="1200" dirty="0" smtClean="0">
                <a:solidFill>
                  <a:schemeClr val="tx1"/>
                </a:solidFill>
                <a:effectLst/>
                <a:latin typeface="Arial" pitchFamily="-107" charset="0"/>
                <a:ea typeface="+mn-ea"/>
                <a:cs typeface="+mn-cs"/>
                <a:hlinkClick r:id="rId3" tooltip="Conceptual model"/>
              </a:rPr>
              <a:t>conceptual model</a:t>
            </a:r>
            <a:r>
              <a:rPr lang="en-US" sz="1200" b="0" i="0" kern="1200" dirty="0" smtClean="0">
                <a:solidFill>
                  <a:schemeClr val="tx1"/>
                </a:solidFill>
                <a:effectLst/>
                <a:latin typeface="Arial" pitchFamily="-107" charset="0"/>
                <a:ea typeface="+mn-ea"/>
                <a:cs typeface="+mn-cs"/>
              </a:rPr>
              <a:t> that characterizes and standardizes the internal functions of a </a:t>
            </a:r>
            <a:r>
              <a:rPr lang="en-US" sz="1200" b="0" i="0" u="none" strike="noStrike" kern="1200" dirty="0" smtClean="0">
                <a:solidFill>
                  <a:schemeClr val="tx1"/>
                </a:solidFill>
                <a:effectLst/>
                <a:latin typeface="Arial" pitchFamily="-107" charset="0"/>
                <a:ea typeface="+mn-ea"/>
                <a:cs typeface="+mn-cs"/>
                <a:hlinkClick r:id="rId4" tooltip="Communication system"/>
              </a:rPr>
              <a:t>communication system</a:t>
            </a:r>
            <a:r>
              <a:rPr lang="en-US" sz="1200" b="0" i="0" kern="1200" dirty="0" smtClean="0">
                <a:solidFill>
                  <a:schemeClr val="tx1"/>
                </a:solidFill>
                <a:effectLst/>
                <a:latin typeface="Arial" pitchFamily="-107" charset="0"/>
                <a:ea typeface="+mn-ea"/>
                <a:cs typeface="+mn-cs"/>
              </a:rPr>
              <a:t> by partitioning it into </a:t>
            </a:r>
            <a:r>
              <a:rPr lang="en-US" sz="1200" b="0" i="0" u="none" strike="noStrike" kern="1200" dirty="0" smtClean="0">
                <a:solidFill>
                  <a:schemeClr val="tx1"/>
                </a:solidFill>
                <a:effectLst/>
                <a:latin typeface="Arial" pitchFamily="-107" charset="0"/>
                <a:ea typeface="+mn-ea"/>
                <a:cs typeface="+mn-cs"/>
                <a:hlinkClick r:id="rId5" tooltip="Abstraction layer"/>
              </a:rPr>
              <a:t>abstraction layers</a:t>
            </a:r>
            <a:r>
              <a:rPr lang="en-US" sz="1200" b="0" i="0" kern="1200" dirty="0" smtClean="0">
                <a:solidFill>
                  <a:schemeClr val="tx1"/>
                </a:solidFill>
                <a:effectLst/>
                <a:latin typeface="Arial" pitchFamily="-107" charset="0"/>
                <a:ea typeface="+mn-ea"/>
                <a:cs typeface="+mn-cs"/>
              </a:rPr>
              <a:t>. </a:t>
            </a:r>
            <a:r>
              <a:rPr lang="en-US" sz="1200" b="0" i="0" kern="1200" smtClean="0">
                <a:solidFill>
                  <a:schemeClr val="tx1"/>
                </a:solidFill>
                <a:effectLst/>
                <a:latin typeface="Arial" pitchFamily="-107" charset="0"/>
                <a:ea typeface="+mn-ea"/>
                <a:cs typeface="+mn-cs"/>
              </a:rPr>
              <a:t>The model is a product of the </a:t>
            </a:r>
            <a:r>
              <a:rPr lang="en-US" sz="1200" b="0" i="0" u="none" strike="noStrike" kern="1200" smtClean="0">
                <a:solidFill>
                  <a:schemeClr val="tx1"/>
                </a:solidFill>
                <a:effectLst/>
                <a:latin typeface="Arial" pitchFamily="-107" charset="0"/>
                <a:ea typeface="+mn-ea"/>
                <a:cs typeface="+mn-cs"/>
                <a:hlinkClick r:id="rId6" tooltip="Open Systems Interconnection"/>
              </a:rPr>
              <a:t>Open Systems Interconnection</a:t>
            </a:r>
            <a:r>
              <a:rPr lang="en-US" sz="1200" b="0" i="0" kern="1200" smtClean="0">
                <a:solidFill>
                  <a:schemeClr val="tx1"/>
                </a:solidFill>
                <a:effectLst/>
                <a:latin typeface="Arial" pitchFamily="-107" charset="0"/>
                <a:ea typeface="+mn-ea"/>
                <a:cs typeface="+mn-cs"/>
              </a:rPr>
              <a:t> project at the </a:t>
            </a:r>
            <a:r>
              <a:rPr lang="en-US" sz="1200" b="0" i="0" u="none" strike="noStrike" kern="1200" smtClean="0">
                <a:solidFill>
                  <a:schemeClr val="tx1"/>
                </a:solidFill>
                <a:effectLst/>
                <a:latin typeface="Arial" pitchFamily="-107" charset="0"/>
                <a:ea typeface="+mn-ea"/>
                <a:cs typeface="+mn-cs"/>
                <a:hlinkClick r:id="rId7" tooltip="International Organization for Standardization"/>
              </a:rPr>
              <a:t>International Organization for Standardization</a:t>
            </a:r>
            <a:r>
              <a:rPr lang="en-US" sz="1200" b="0" i="0" kern="1200" smtClean="0">
                <a:solidFill>
                  <a:schemeClr val="tx1"/>
                </a:solidFill>
                <a:effectLst/>
                <a:latin typeface="Arial" pitchFamily="-107" charset="0"/>
                <a:ea typeface="+mn-ea"/>
                <a:cs typeface="+mn-cs"/>
              </a:rPr>
              <a:t> (ISO), maintained by the identification ISO/IEC 7498-1</a:t>
            </a:r>
            <a:endParaRPr lang="en-US" smtClean="0">
              <a:latin typeface="Times New Roman" pitchFamily="-107" charset="0"/>
            </a:endParaRPr>
          </a:p>
          <a:p>
            <a:endParaRPr lang="en-US"/>
          </a:p>
        </p:txBody>
      </p:sp>
      <p:sp>
        <p:nvSpPr>
          <p:cNvPr id="4" name="Slide Number Placeholder 3"/>
          <p:cNvSpPr>
            <a:spLocks noGrp="1"/>
          </p:cNvSpPr>
          <p:nvPr>
            <p:ph type="sldNum" sz="quarter" idx="10"/>
          </p:nvPr>
        </p:nvSpPr>
        <p:spPr/>
        <p:txBody>
          <a:bodyPr/>
          <a:lstStyle/>
          <a:p>
            <a:fld id="{F8560DBF-F109-8946-ADF0-EE66B221E988}" type="slidenum">
              <a:rPr lang="en-AU" smtClean="0"/>
              <a:pPr/>
              <a:t>18</a:t>
            </a:fld>
            <a:endParaRPr lang="en-AU" dirty="0"/>
          </a:p>
        </p:txBody>
      </p:sp>
    </p:spTree>
    <p:extLst>
      <p:ext uri="{BB962C8B-B14F-4D97-AF65-F5344CB8AC3E}">
        <p14:creationId xmlns:p14="http://schemas.microsoft.com/office/powerpoint/2010/main" val="2113428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mn-ea"/>
                <a:cs typeface="+mn-cs"/>
              </a:rPr>
              <a:t>X.800 defines a security service as a service that is provided by a protocol layer of</a:t>
            </a:r>
          </a:p>
          <a:p>
            <a:r>
              <a:rPr lang="en-US" sz="1200" kern="1200" baseline="0" dirty="0" smtClean="0">
                <a:solidFill>
                  <a:schemeClr val="tx1"/>
                </a:solidFill>
                <a:latin typeface="Arial" pitchFamily="-107" charset="0"/>
                <a:ea typeface="+mn-ea"/>
                <a:cs typeface="+mn-cs"/>
              </a:rPr>
              <a:t>communicating open systems and that ensures adequate security of the systems or</a:t>
            </a:r>
          </a:p>
          <a:p>
            <a:r>
              <a:rPr lang="en-US" sz="1200" kern="1200" baseline="0" dirty="0" smtClean="0">
                <a:solidFill>
                  <a:schemeClr val="tx1"/>
                </a:solidFill>
                <a:latin typeface="Arial" pitchFamily="-107" charset="0"/>
                <a:ea typeface="+mn-ea"/>
                <a:cs typeface="+mn-cs"/>
              </a:rPr>
              <a:t>of data transfers. Perhaps a clearer definition is found in RFC 2828, which provides</a:t>
            </a:r>
          </a:p>
          <a:p>
            <a:r>
              <a:rPr lang="en-US" sz="1200" kern="1200" baseline="0" dirty="0" smtClean="0">
                <a:solidFill>
                  <a:schemeClr val="tx1"/>
                </a:solidFill>
                <a:latin typeface="Arial" pitchFamily="-107" charset="0"/>
                <a:ea typeface="+mn-ea"/>
                <a:cs typeface="+mn-cs"/>
              </a:rPr>
              <a:t>the following definition: a processing or communication service that is provided by</a:t>
            </a:r>
          </a:p>
          <a:p>
            <a:r>
              <a:rPr lang="en-US" sz="1200" kern="1200" baseline="0" dirty="0" smtClean="0">
                <a:solidFill>
                  <a:schemeClr val="tx1"/>
                </a:solidFill>
                <a:latin typeface="Arial" pitchFamily="-107" charset="0"/>
                <a:ea typeface="+mn-ea"/>
                <a:cs typeface="+mn-cs"/>
              </a:rPr>
              <a:t>a system to give a specific kind of protection to system resources; security services</a:t>
            </a:r>
          </a:p>
          <a:p>
            <a:r>
              <a:rPr lang="en-US" sz="1200" kern="1200" baseline="0" dirty="0" smtClean="0">
                <a:solidFill>
                  <a:schemeClr val="tx1"/>
                </a:solidFill>
                <a:latin typeface="Arial" pitchFamily="-107" charset="0"/>
                <a:ea typeface="+mn-ea"/>
                <a:cs typeface="+mn-cs"/>
              </a:rPr>
              <a:t>implement security policies and are implemented by security mechanisms.</a:t>
            </a:r>
          </a:p>
          <a:p>
            <a:endParaRPr lang="en-US" sz="1200" kern="1200" baseline="0" dirty="0" smtClean="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19</a:t>
            </a:fld>
            <a:endParaRPr lang="en-AU" dirty="0"/>
          </a:p>
        </p:txBody>
      </p:sp>
    </p:spTree>
    <p:extLst>
      <p:ext uri="{BB962C8B-B14F-4D97-AF65-F5344CB8AC3E}">
        <p14:creationId xmlns:p14="http://schemas.microsoft.com/office/powerpoint/2010/main" val="1660531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mn-ea"/>
                <a:cs typeface="+mn-cs"/>
              </a:rPr>
              <a:t>This chapter provides an overview of computer security. We begin with a discussion</a:t>
            </a:r>
          </a:p>
          <a:p>
            <a:r>
              <a:rPr lang="en-US" sz="1200" kern="1200" baseline="0" dirty="0" smtClean="0">
                <a:solidFill>
                  <a:schemeClr val="tx1"/>
                </a:solidFill>
                <a:latin typeface="Arial" pitchFamily="-107" charset="0"/>
                <a:ea typeface="+mn-ea"/>
                <a:cs typeface="+mn-cs"/>
              </a:rPr>
              <a:t>of what we mean by computer security. In essence, computer security deals</a:t>
            </a:r>
          </a:p>
          <a:p>
            <a:r>
              <a:rPr lang="en-US" sz="1200" kern="1200" baseline="0" dirty="0" smtClean="0">
                <a:solidFill>
                  <a:schemeClr val="tx1"/>
                </a:solidFill>
                <a:latin typeface="Arial" pitchFamily="-107" charset="0"/>
                <a:ea typeface="+mn-ea"/>
                <a:cs typeface="+mn-cs"/>
              </a:rPr>
              <a:t>with computer-related assets that are subject to a variety of threats and for which</a:t>
            </a:r>
          </a:p>
          <a:p>
            <a:r>
              <a:rPr lang="en-US" sz="1200" kern="1200" baseline="0" dirty="0" smtClean="0">
                <a:solidFill>
                  <a:schemeClr val="tx1"/>
                </a:solidFill>
                <a:latin typeface="Arial" pitchFamily="-107" charset="0"/>
                <a:ea typeface="+mn-ea"/>
                <a:cs typeface="+mn-cs"/>
              </a:rPr>
              <a:t>various measures are taken to protect those assets. Accordingly, the next section</a:t>
            </a:r>
          </a:p>
          <a:p>
            <a:r>
              <a:rPr lang="en-US" sz="1200" kern="1200" baseline="0" dirty="0" smtClean="0">
                <a:solidFill>
                  <a:schemeClr val="tx1"/>
                </a:solidFill>
                <a:latin typeface="Arial" pitchFamily="-107" charset="0"/>
                <a:ea typeface="+mn-ea"/>
                <a:cs typeface="+mn-cs"/>
              </a:rPr>
              <a:t>of this chapter provides a brief overview of the categories of computer-related</a:t>
            </a:r>
          </a:p>
          <a:p>
            <a:r>
              <a:rPr lang="en-US" sz="1200" kern="1200" baseline="0" dirty="0" smtClean="0">
                <a:solidFill>
                  <a:schemeClr val="tx1"/>
                </a:solidFill>
                <a:latin typeface="Arial" pitchFamily="-107" charset="0"/>
                <a:ea typeface="+mn-ea"/>
                <a:cs typeface="+mn-cs"/>
              </a:rPr>
              <a:t>assets that users and system managers wish to preserve and protect, and a look at</a:t>
            </a:r>
          </a:p>
          <a:p>
            <a:r>
              <a:rPr lang="en-US" sz="1200" kern="1200" baseline="0" dirty="0" smtClean="0">
                <a:solidFill>
                  <a:schemeClr val="tx1"/>
                </a:solidFill>
                <a:latin typeface="Arial" pitchFamily="-107" charset="0"/>
                <a:ea typeface="+mn-ea"/>
                <a:cs typeface="+mn-cs"/>
              </a:rPr>
              <a:t>the various threats and attacks that can be made on those assets. Then, we survey</a:t>
            </a:r>
          </a:p>
          <a:p>
            <a:r>
              <a:rPr lang="en-US" sz="1200" kern="1200" baseline="0" dirty="0" smtClean="0">
                <a:solidFill>
                  <a:schemeClr val="tx1"/>
                </a:solidFill>
                <a:latin typeface="Arial" pitchFamily="-107" charset="0"/>
                <a:ea typeface="+mn-ea"/>
                <a:cs typeface="+mn-cs"/>
              </a:rPr>
              <a:t>the measures that can be taken to deal with such threats and attacks. This we do</a:t>
            </a:r>
          </a:p>
          <a:p>
            <a:r>
              <a:rPr lang="en-US" sz="1200" kern="1200" baseline="0" dirty="0" smtClean="0">
                <a:solidFill>
                  <a:schemeClr val="tx1"/>
                </a:solidFill>
                <a:latin typeface="Arial" pitchFamily="-107" charset="0"/>
                <a:ea typeface="+mn-ea"/>
                <a:cs typeface="+mn-cs"/>
              </a:rPr>
              <a:t>from three different viewpoints, in Sections 1.3 through 1.5 . We then look at some</a:t>
            </a:r>
          </a:p>
          <a:p>
            <a:r>
              <a:rPr lang="en-US" sz="1200" kern="1200" baseline="0" dirty="0" smtClean="0">
                <a:solidFill>
                  <a:schemeClr val="tx1"/>
                </a:solidFill>
                <a:latin typeface="Arial" pitchFamily="-107" charset="0"/>
                <a:ea typeface="+mn-ea"/>
                <a:cs typeface="+mn-cs"/>
              </a:rPr>
              <a:t>recent trends in computer security and lay out in general terms a computer security</a:t>
            </a:r>
          </a:p>
          <a:p>
            <a:r>
              <a:rPr lang="en-US" sz="1200" kern="1200" baseline="0" dirty="0" smtClean="0">
                <a:solidFill>
                  <a:schemeClr val="tx1"/>
                </a:solidFill>
                <a:latin typeface="Arial" pitchFamily="-107" charset="0"/>
                <a:ea typeface="+mn-ea"/>
                <a:cs typeface="+mn-cs"/>
              </a:rPr>
              <a:t>strategy.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focus of this chapter, and indeed this book, is on three fundamental</a:t>
            </a:r>
          </a:p>
          <a:p>
            <a:r>
              <a:rPr lang="en-US" sz="1200" kern="1200" baseline="0" dirty="0" smtClean="0">
                <a:solidFill>
                  <a:schemeClr val="tx1"/>
                </a:solidFill>
                <a:latin typeface="Arial" pitchFamily="-107" charset="0"/>
                <a:ea typeface="+mn-ea"/>
                <a:cs typeface="+mn-cs"/>
              </a:rPr>
              <a:t>questions:</a:t>
            </a:r>
          </a:p>
          <a:p>
            <a:endParaRPr lang="en-US" sz="1200"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1. What assets do we need to protect?</a:t>
            </a:r>
          </a:p>
          <a:p>
            <a:r>
              <a:rPr lang="en-US" sz="1200" b="1" kern="1200" baseline="0" dirty="0" smtClean="0">
                <a:solidFill>
                  <a:schemeClr val="tx1"/>
                </a:solidFill>
                <a:latin typeface="Arial" pitchFamily="-107" charset="0"/>
                <a:ea typeface="+mn-ea"/>
                <a:cs typeface="+mn-cs"/>
              </a:rPr>
              <a:t>2. How are those assets threatened?</a:t>
            </a:r>
          </a:p>
          <a:p>
            <a:r>
              <a:rPr lang="en-US" sz="1200" b="1" kern="1200" baseline="0" dirty="0" smtClean="0">
                <a:solidFill>
                  <a:schemeClr val="tx1"/>
                </a:solidFill>
                <a:latin typeface="Arial" pitchFamily="-107" charset="0"/>
                <a:ea typeface="+mn-ea"/>
                <a:cs typeface="+mn-cs"/>
              </a:rPr>
              <a:t>3. What can we do to counter those threats?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1801395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mn-ea"/>
                <a:cs typeface="+mn-cs"/>
              </a:rPr>
              <a:t>X.800 divides these services into 6 categories and 14 specific services</a:t>
            </a:r>
          </a:p>
          <a:p>
            <a:r>
              <a:rPr lang="en-US" sz="1200" kern="1200" baseline="0" dirty="0" smtClean="0">
                <a:solidFill>
                  <a:schemeClr val="tx1"/>
                </a:solidFill>
                <a:latin typeface="Arial" pitchFamily="-107" charset="0"/>
                <a:ea typeface="+mn-ea"/>
                <a:cs typeface="+mn-cs"/>
              </a:rPr>
              <a:t>( Table 1.5 ). We look at each category in turn. 5 Keep in mind that to a considerable</a:t>
            </a:r>
          </a:p>
          <a:p>
            <a:r>
              <a:rPr lang="en-US" sz="1200" kern="1200" baseline="0" dirty="0" smtClean="0">
                <a:solidFill>
                  <a:schemeClr val="tx1"/>
                </a:solidFill>
                <a:latin typeface="Arial" pitchFamily="-107" charset="0"/>
                <a:ea typeface="+mn-ea"/>
                <a:cs typeface="+mn-cs"/>
              </a:rPr>
              <a:t>extent, X.800 is focused on distributed and networked systems and so emphasizes</a:t>
            </a:r>
          </a:p>
          <a:p>
            <a:r>
              <a:rPr lang="en-US" sz="1200" kern="1200" baseline="0" dirty="0" smtClean="0">
                <a:solidFill>
                  <a:schemeClr val="tx1"/>
                </a:solidFill>
                <a:latin typeface="Arial" pitchFamily="-107" charset="0"/>
                <a:ea typeface="+mn-ea"/>
                <a:cs typeface="+mn-cs"/>
              </a:rPr>
              <a:t>network security over single-system computer security. Nevertheless, Table 1.5 is a</a:t>
            </a:r>
          </a:p>
          <a:p>
            <a:r>
              <a:rPr lang="en-US" sz="1200" kern="1200" baseline="0" dirty="0" smtClean="0">
                <a:solidFill>
                  <a:schemeClr val="tx1"/>
                </a:solidFill>
                <a:latin typeface="Arial" pitchFamily="-107" charset="0"/>
                <a:ea typeface="+mn-ea"/>
                <a:cs typeface="+mn-cs"/>
              </a:rPr>
              <a:t>useful checklist of security services.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20</a:t>
            </a:fld>
            <a:endParaRPr lang="en-AU" dirty="0"/>
          </a:p>
        </p:txBody>
      </p:sp>
    </p:spTree>
    <p:extLst>
      <p:ext uri="{BB962C8B-B14F-4D97-AF65-F5344CB8AC3E}">
        <p14:creationId xmlns:p14="http://schemas.microsoft.com/office/powerpoint/2010/main" val="2914774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1" i="1" kern="1200" baseline="0" dirty="0" smtClean="0">
                <a:solidFill>
                  <a:schemeClr val="tx1"/>
                </a:solidFill>
                <a:latin typeface="Arial" pitchFamily="-107" charset="0"/>
                <a:ea typeface="+mn-ea"/>
                <a:cs typeface="+mn-cs"/>
              </a:rPr>
              <a:t>AUTHENTICATION </a:t>
            </a:r>
          </a:p>
          <a:p>
            <a:endParaRPr lang="en-US" sz="1200" b="1" i="1" kern="1200" baseline="0" dirty="0" smtClean="0">
              <a:solidFill>
                <a:schemeClr val="tx1"/>
              </a:solidFill>
              <a:latin typeface="Arial" pitchFamily="-107" charset="0"/>
              <a:ea typeface="+mn-ea"/>
              <a:cs typeface="+mn-cs"/>
            </a:endParaRPr>
          </a:p>
          <a:p>
            <a:r>
              <a:rPr lang="en-US" sz="1200" b="1" i="1" kern="1200" baseline="0" dirty="0" smtClean="0">
                <a:solidFill>
                  <a:schemeClr val="tx1"/>
                </a:solidFill>
                <a:latin typeface="Arial" pitchFamily="-107" charset="0"/>
                <a:ea typeface="+mn-ea"/>
                <a:cs typeface="+mn-cs"/>
              </a:rPr>
              <a:t>The authentication service is concerned with assuring that a</a:t>
            </a:r>
          </a:p>
          <a:p>
            <a:r>
              <a:rPr lang="en-US" sz="1200" kern="1200" baseline="0" dirty="0" smtClean="0">
                <a:solidFill>
                  <a:schemeClr val="tx1"/>
                </a:solidFill>
                <a:latin typeface="Arial" pitchFamily="-107" charset="0"/>
                <a:ea typeface="+mn-ea"/>
                <a:cs typeface="+mn-cs"/>
              </a:rPr>
              <a:t>communication is authentic. In the case of a single message, such as a warning or</a:t>
            </a:r>
          </a:p>
          <a:p>
            <a:r>
              <a:rPr lang="en-US" sz="1200" kern="1200" baseline="0" dirty="0" smtClean="0">
                <a:solidFill>
                  <a:schemeClr val="tx1"/>
                </a:solidFill>
                <a:latin typeface="Arial" pitchFamily="-107" charset="0"/>
                <a:ea typeface="+mn-ea"/>
                <a:cs typeface="+mn-cs"/>
              </a:rPr>
              <a:t>alarm signal, the function of the authentication service is to assure the recipient that</a:t>
            </a:r>
          </a:p>
          <a:p>
            <a:r>
              <a:rPr lang="en-US" sz="1200" kern="1200" baseline="0" dirty="0" smtClean="0">
                <a:solidFill>
                  <a:schemeClr val="tx1"/>
                </a:solidFill>
                <a:latin typeface="Arial" pitchFamily="-107" charset="0"/>
                <a:ea typeface="+mn-ea"/>
                <a:cs typeface="+mn-cs"/>
              </a:rPr>
              <a:t>the message is from the source that it claims to be from. In the case of an ongoing</a:t>
            </a:r>
          </a:p>
          <a:p>
            <a:r>
              <a:rPr lang="en-US" sz="1200" kern="1200" baseline="0" dirty="0" smtClean="0">
                <a:solidFill>
                  <a:schemeClr val="tx1"/>
                </a:solidFill>
                <a:latin typeface="Arial" pitchFamily="-107" charset="0"/>
                <a:ea typeface="+mn-ea"/>
                <a:cs typeface="+mn-cs"/>
              </a:rPr>
              <a:t>interaction, such as the connection of a terminal to a host, two aspects are involved.</a:t>
            </a:r>
          </a:p>
          <a:p>
            <a:r>
              <a:rPr lang="en-US" sz="1200" kern="1200" baseline="0" dirty="0" smtClean="0">
                <a:solidFill>
                  <a:schemeClr val="tx1"/>
                </a:solidFill>
                <a:latin typeface="Arial" pitchFamily="-107" charset="0"/>
                <a:ea typeface="+mn-ea"/>
                <a:cs typeface="+mn-cs"/>
              </a:rPr>
              <a:t>First, at the time of connection initiation, the service assures that the two entities are</a:t>
            </a:r>
          </a:p>
          <a:p>
            <a:r>
              <a:rPr lang="en-US" sz="1200" kern="1200" baseline="0" dirty="0" smtClean="0">
                <a:solidFill>
                  <a:schemeClr val="tx1"/>
                </a:solidFill>
                <a:latin typeface="Arial" pitchFamily="-107" charset="0"/>
                <a:ea typeface="+mn-ea"/>
                <a:cs typeface="+mn-cs"/>
              </a:rPr>
              <a:t>authentic, that is, that each is the entity that it claims to be. Second, the service must</a:t>
            </a:r>
          </a:p>
          <a:p>
            <a:r>
              <a:rPr lang="en-US" sz="1200" kern="1200" baseline="0" dirty="0" smtClean="0">
                <a:solidFill>
                  <a:schemeClr val="tx1"/>
                </a:solidFill>
                <a:latin typeface="Arial" pitchFamily="-107" charset="0"/>
                <a:ea typeface="+mn-ea"/>
                <a:cs typeface="+mn-cs"/>
              </a:rPr>
              <a:t>assure that the connection is not interfered with in such a way that a third party can</a:t>
            </a:r>
          </a:p>
          <a:p>
            <a:r>
              <a:rPr lang="en-US" sz="1200" kern="1200" baseline="0" dirty="0" smtClean="0">
                <a:solidFill>
                  <a:schemeClr val="tx1"/>
                </a:solidFill>
                <a:latin typeface="Arial" pitchFamily="-107" charset="0"/>
                <a:ea typeface="+mn-ea"/>
                <a:cs typeface="+mn-cs"/>
              </a:rPr>
              <a:t>masquerade as one of the two legitimate parties for the purposes of unauthorized</a:t>
            </a:r>
          </a:p>
          <a:p>
            <a:r>
              <a:rPr lang="en-US" sz="1200" kern="1200" baseline="0" dirty="0" smtClean="0">
                <a:solidFill>
                  <a:schemeClr val="tx1"/>
                </a:solidFill>
                <a:latin typeface="Arial" pitchFamily="-107" charset="0"/>
                <a:ea typeface="+mn-ea"/>
                <a:cs typeface="+mn-cs"/>
              </a:rPr>
              <a:t>transmission or reception.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Two specific authentication services are defined in the standard: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Peer entity authentication: Provides for the corroboration of the identity</a:t>
            </a:r>
          </a:p>
          <a:p>
            <a:r>
              <a:rPr lang="en-US" sz="1200" kern="1200" baseline="0" dirty="0" smtClean="0">
                <a:solidFill>
                  <a:schemeClr val="tx1"/>
                </a:solidFill>
                <a:latin typeface="Arial" pitchFamily="-107" charset="0"/>
                <a:ea typeface="+mn-ea"/>
                <a:cs typeface="+mn-cs"/>
              </a:rPr>
              <a:t>of a peer entity in an association. Two entities are considered peer if they</a:t>
            </a:r>
          </a:p>
          <a:p>
            <a:r>
              <a:rPr lang="en-US" sz="1200" kern="1200" baseline="0" dirty="0" smtClean="0">
                <a:solidFill>
                  <a:schemeClr val="tx1"/>
                </a:solidFill>
                <a:latin typeface="Arial" pitchFamily="-107" charset="0"/>
                <a:ea typeface="+mn-ea"/>
                <a:cs typeface="+mn-cs"/>
              </a:rPr>
              <a:t>implement the same protocol in different systems (e.g., two TCP users in two</a:t>
            </a:r>
          </a:p>
          <a:p>
            <a:r>
              <a:rPr lang="en-US" sz="1200" kern="1200" baseline="0" dirty="0" smtClean="0">
                <a:solidFill>
                  <a:schemeClr val="tx1"/>
                </a:solidFill>
                <a:latin typeface="Arial" pitchFamily="-107" charset="0"/>
                <a:ea typeface="+mn-ea"/>
                <a:cs typeface="+mn-cs"/>
              </a:rPr>
              <a:t>communicating systems). Peer entity authentication is provided for use at the</a:t>
            </a:r>
          </a:p>
          <a:p>
            <a:r>
              <a:rPr lang="en-US" sz="1200" kern="1200" baseline="0" dirty="0" smtClean="0">
                <a:solidFill>
                  <a:schemeClr val="tx1"/>
                </a:solidFill>
                <a:latin typeface="Arial" pitchFamily="-107" charset="0"/>
                <a:ea typeface="+mn-ea"/>
                <a:cs typeface="+mn-cs"/>
              </a:rPr>
              <a:t>establishment of, or at times during the data transfer phase of, a connection. It</a:t>
            </a:r>
          </a:p>
          <a:p>
            <a:r>
              <a:rPr lang="en-US" sz="1200" kern="1200" baseline="0" dirty="0" smtClean="0">
                <a:solidFill>
                  <a:schemeClr val="tx1"/>
                </a:solidFill>
                <a:latin typeface="Arial" pitchFamily="-107" charset="0"/>
                <a:ea typeface="+mn-ea"/>
                <a:cs typeface="+mn-cs"/>
              </a:rPr>
              <a:t>attempts to provide confidence that an entity is not performing either a masquerade</a:t>
            </a:r>
          </a:p>
          <a:p>
            <a:r>
              <a:rPr lang="en-US" sz="1200" kern="1200" baseline="0" dirty="0" smtClean="0">
                <a:solidFill>
                  <a:schemeClr val="tx1"/>
                </a:solidFill>
                <a:latin typeface="Arial" pitchFamily="-107" charset="0"/>
                <a:ea typeface="+mn-ea"/>
                <a:cs typeface="+mn-cs"/>
              </a:rPr>
              <a:t>or an unauthorized replay of a previous connection.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Data origin authentication: Provides for the corroboration of the source</a:t>
            </a:r>
          </a:p>
          <a:p>
            <a:r>
              <a:rPr lang="en-US" sz="1200" kern="1200" baseline="0" dirty="0" smtClean="0">
                <a:solidFill>
                  <a:schemeClr val="tx1"/>
                </a:solidFill>
                <a:latin typeface="Arial" pitchFamily="-107" charset="0"/>
                <a:ea typeface="+mn-ea"/>
                <a:cs typeface="+mn-cs"/>
              </a:rPr>
              <a:t>of a data unit. It does not provide protection against the duplication or</a:t>
            </a:r>
          </a:p>
          <a:p>
            <a:r>
              <a:rPr lang="en-US" sz="1200" kern="1200" baseline="0" dirty="0" smtClean="0">
                <a:solidFill>
                  <a:schemeClr val="tx1"/>
                </a:solidFill>
                <a:latin typeface="Arial" pitchFamily="-107" charset="0"/>
                <a:ea typeface="+mn-ea"/>
                <a:cs typeface="+mn-cs"/>
              </a:rPr>
              <a:t>modification of data units. This type of service supports applications like</a:t>
            </a:r>
          </a:p>
          <a:p>
            <a:r>
              <a:rPr lang="en-US" sz="1200" kern="1200" baseline="0" dirty="0" smtClean="0">
                <a:solidFill>
                  <a:schemeClr val="tx1"/>
                </a:solidFill>
                <a:latin typeface="Arial" pitchFamily="-107" charset="0"/>
                <a:ea typeface="+mn-ea"/>
                <a:cs typeface="+mn-cs"/>
              </a:rPr>
              <a:t>electronic mail where there are no prior interactions between the communicating</a:t>
            </a:r>
          </a:p>
          <a:p>
            <a:r>
              <a:rPr lang="en-US" sz="1200" kern="1200" baseline="0" dirty="0" smtClean="0">
                <a:solidFill>
                  <a:schemeClr val="tx1"/>
                </a:solidFill>
                <a:latin typeface="Arial" pitchFamily="-107" charset="0"/>
                <a:ea typeface="+mn-ea"/>
                <a:cs typeface="+mn-cs"/>
              </a:rPr>
              <a:t>entities.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21</a:t>
            </a:fld>
            <a:endParaRPr lang="en-AU" dirty="0"/>
          </a:p>
        </p:txBody>
      </p:sp>
    </p:spTree>
    <p:extLst>
      <p:ext uri="{BB962C8B-B14F-4D97-AF65-F5344CB8AC3E}">
        <p14:creationId xmlns:p14="http://schemas.microsoft.com/office/powerpoint/2010/main" val="2672084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Arial" pitchFamily="-107" charset="0"/>
                <a:ea typeface="+mn-ea"/>
                <a:cs typeface="+mn-cs"/>
              </a:rPr>
              <a:t>ACCESS CONTROL In the context of network security, access control is the ability</a:t>
            </a:r>
          </a:p>
          <a:p>
            <a:r>
              <a:rPr lang="en-US" sz="1200" kern="1200" baseline="0" dirty="0" smtClean="0">
                <a:solidFill>
                  <a:schemeClr val="tx1"/>
                </a:solidFill>
                <a:latin typeface="Arial" pitchFamily="-107" charset="0"/>
                <a:ea typeface="+mn-ea"/>
                <a:cs typeface="+mn-cs"/>
              </a:rPr>
              <a:t>to limit and control the access to host systems and applications via communications</a:t>
            </a:r>
          </a:p>
          <a:p>
            <a:r>
              <a:rPr lang="en-US" sz="1200" kern="1200" baseline="0" dirty="0" smtClean="0">
                <a:solidFill>
                  <a:schemeClr val="tx1"/>
                </a:solidFill>
                <a:latin typeface="Arial" pitchFamily="-107" charset="0"/>
                <a:ea typeface="+mn-ea"/>
                <a:cs typeface="+mn-cs"/>
              </a:rPr>
              <a:t>links. To achieve this, each entity trying to gain access must first be identified, or</a:t>
            </a:r>
          </a:p>
          <a:p>
            <a:r>
              <a:rPr lang="en-US" sz="1200" kern="1200" baseline="0" dirty="0" smtClean="0">
                <a:solidFill>
                  <a:schemeClr val="tx1"/>
                </a:solidFill>
                <a:latin typeface="Arial" pitchFamily="-107" charset="0"/>
                <a:ea typeface="+mn-ea"/>
                <a:cs typeface="+mn-cs"/>
              </a:rPr>
              <a:t>authenticated, so that access rights can be tailored to the individual.</a:t>
            </a:r>
          </a:p>
          <a:p>
            <a:endParaRPr lang="en-US" sz="1200" kern="1200" baseline="0" dirty="0" smtClean="0">
              <a:solidFill>
                <a:schemeClr val="tx1"/>
              </a:solidFill>
              <a:latin typeface="Arial" pitchFamily="-107" charset="0"/>
              <a:ea typeface="+mn-ea"/>
              <a:cs typeface="+mn-cs"/>
            </a:endParaRPr>
          </a:p>
          <a:p>
            <a:r>
              <a:rPr lang="en-US" sz="1200" b="1" i="1" kern="1200" baseline="0" dirty="0" smtClean="0">
                <a:solidFill>
                  <a:schemeClr val="tx1"/>
                </a:solidFill>
                <a:latin typeface="Arial" pitchFamily="-107" charset="0"/>
                <a:ea typeface="+mn-ea"/>
                <a:cs typeface="+mn-cs"/>
              </a:rPr>
              <a:t>NONREPUDIATION prevents either sender or receiver from</a:t>
            </a:r>
          </a:p>
          <a:p>
            <a:r>
              <a:rPr lang="en-US" sz="1200" kern="1200" baseline="0" dirty="0" smtClean="0">
                <a:solidFill>
                  <a:schemeClr val="tx1"/>
                </a:solidFill>
                <a:latin typeface="Arial" pitchFamily="-107" charset="0"/>
                <a:ea typeface="+mn-ea"/>
                <a:cs typeface="+mn-cs"/>
              </a:rPr>
              <a:t>denying a transmitted message. Thus, when a message is sent, the receiver can</a:t>
            </a:r>
          </a:p>
          <a:p>
            <a:r>
              <a:rPr lang="en-US" sz="1200" kern="1200" baseline="0" dirty="0" smtClean="0">
                <a:solidFill>
                  <a:schemeClr val="tx1"/>
                </a:solidFill>
                <a:latin typeface="Arial" pitchFamily="-107" charset="0"/>
                <a:ea typeface="+mn-ea"/>
                <a:cs typeface="+mn-cs"/>
              </a:rPr>
              <a:t>prove that the alleged sender in fact sent the message. Similarly, when a message</a:t>
            </a:r>
          </a:p>
          <a:p>
            <a:r>
              <a:rPr lang="en-US" sz="1200" kern="1200" baseline="0" dirty="0" smtClean="0">
                <a:solidFill>
                  <a:schemeClr val="tx1"/>
                </a:solidFill>
                <a:latin typeface="Arial" pitchFamily="-107" charset="0"/>
                <a:ea typeface="+mn-ea"/>
                <a:cs typeface="+mn-cs"/>
              </a:rPr>
              <a:t>is received, the sender can prove that the alleged receiver in fact received the</a:t>
            </a:r>
          </a:p>
          <a:p>
            <a:r>
              <a:rPr lang="en-US" sz="1200" kern="1200" baseline="0" dirty="0" smtClean="0">
                <a:solidFill>
                  <a:schemeClr val="tx1"/>
                </a:solidFill>
                <a:latin typeface="Arial" pitchFamily="-107" charset="0"/>
                <a:ea typeface="+mn-ea"/>
                <a:cs typeface="+mn-cs"/>
              </a:rPr>
              <a:t>message.</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22</a:t>
            </a:fld>
            <a:endParaRPr lang="en-AU" dirty="0"/>
          </a:p>
        </p:txBody>
      </p:sp>
    </p:spTree>
    <p:extLst>
      <p:ext uri="{BB962C8B-B14F-4D97-AF65-F5344CB8AC3E}">
        <p14:creationId xmlns:p14="http://schemas.microsoft.com/office/powerpoint/2010/main" val="243507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1" i="1" kern="1200" baseline="0" dirty="0" smtClean="0">
                <a:solidFill>
                  <a:schemeClr val="tx1"/>
                </a:solidFill>
                <a:latin typeface="Arial" pitchFamily="-107" charset="0"/>
                <a:ea typeface="+mn-ea"/>
                <a:cs typeface="+mn-cs"/>
              </a:rPr>
              <a:t>DATA CONFIDENTIALITY</a:t>
            </a:r>
          </a:p>
          <a:p>
            <a:endParaRPr lang="en-US" sz="1200" b="1" i="1" kern="1200" baseline="0" dirty="0" smtClean="0">
              <a:solidFill>
                <a:schemeClr val="tx1"/>
              </a:solidFill>
              <a:latin typeface="Arial" pitchFamily="-107" charset="0"/>
              <a:ea typeface="+mn-ea"/>
              <a:cs typeface="+mn-cs"/>
            </a:endParaRPr>
          </a:p>
          <a:p>
            <a:r>
              <a:rPr lang="en-US" sz="1200" b="1" i="1" kern="1200" baseline="0" dirty="0" smtClean="0">
                <a:solidFill>
                  <a:schemeClr val="tx1"/>
                </a:solidFill>
                <a:latin typeface="Arial" pitchFamily="-107" charset="0"/>
                <a:ea typeface="+mn-ea"/>
                <a:cs typeface="+mn-cs"/>
              </a:rPr>
              <a:t> In the context of network security, confidentiality</a:t>
            </a:r>
          </a:p>
          <a:p>
            <a:r>
              <a:rPr lang="en-US" sz="1200" kern="1200" baseline="0" dirty="0" smtClean="0">
                <a:solidFill>
                  <a:schemeClr val="tx1"/>
                </a:solidFill>
                <a:latin typeface="Arial" pitchFamily="-107" charset="0"/>
                <a:ea typeface="+mn-ea"/>
                <a:cs typeface="+mn-cs"/>
              </a:rPr>
              <a:t>is the protection of transmitted data from passive attacks. With respect to the</a:t>
            </a:r>
          </a:p>
          <a:p>
            <a:r>
              <a:rPr lang="en-US" sz="1200" kern="1200" baseline="0" dirty="0" smtClean="0">
                <a:solidFill>
                  <a:schemeClr val="tx1"/>
                </a:solidFill>
                <a:latin typeface="Arial" pitchFamily="-107" charset="0"/>
                <a:ea typeface="+mn-ea"/>
                <a:cs typeface="+mn-cs"/>
              </a:rPr>
              <a:t>content of a data transmission, several levels of protection can be identified. The</a:t>
            </a:r>
          </a:p>
          <a:p>
            <a:r>
              <a:rPr lang="en-US" sz="1200" kern="1200" baseline="0" dirty="0" smtClean="0">
                <a:solidFill>
                  <a:schemeClr val="tx1"/>
                </a:solidFill>
                <a:latin typeface="Arial" pitchFamily="-107" charset="0"/>
                <a:ea typeface="+mn-ea"/>
                <a:cs typeface="+mn-cs"/>
              </a:rPr>
              <a:t>broadest service protects all user data transmitted between two users over a period</a:t>
            </a:r>
          </a:p>
          <a:p>
            <a:r>
              <a:rPr lang="en-US" sz="1200" kern="1200" baseline="0" dirty="0" smtClean="0">
                <a:solidFill>
                  <a:schemeClr val="tx1"/>
                </a:solidFill>
                <a:latin typeface="Arial" pitchFamily="-107" charset="0"/>
                <a:ea typeface="+mn-ea"/>
                <a:cs typeface="+mn-cs"/>
              </a:rPr>
              <a:t>of time. For example, when a TCP connection is set up between two systems,</a:t>
            </a:r>
          </a:p>
          <a:p>
            <a:r>
              <a:rPr lang="en-US" sz="1200" kern="1200" baseline="0" dirty="0" smtClean="0">
                <a:solidFill>
                  <a:schemeClr val="tx1"/>
                </a:solidFill>
                <a:latin typeface="Arial" pitchFamily="-107" charset="0"/>
                <a:ea typeface="+mn-ea"/>
                <a:cs typeface="+mn-cs"/>
              </a:rPr>
              <a:t>this broad protection prevents the release of any user data transmitted over the</a:t>
            </a:r>
          </a:p>
          <a:p>
            <a:r>
              <a:rPr lang="en-US" sz="1200" kern="1200" baseline="0" dirty="0" smtClean="0">
                <a:solidFill>
                  <a:schemeClr val="tx1"/>
                </a:solidFill>
                <a:latin typeface="Arial" pitchFamily="-107" charset="0"/>
                <a:ea typeface="+mn-ea"/>
                <a:cs typeface="+mn-cs"/>
              </a:rPr>
              <a:t>TCP connection. Narrower forms of this service can also be defined, including</a:t>
            </a:r>
          </a:p>
          <a:p>
            <a:r>
              <a:rPr lang="en-US" sz="1200" kern="1200" baseline="0" dirty="0" smtClean="0">
                <a:solidFill>
                  <a:schemeClr val="tx1"/>
                </a:solidFill>
                <a:latin typeface="Arial" pitchFamily="-107" charset="0"/>
                <a:ea typeface="+mn-ea"/>
                <a:cs typeface="+mn-cs"/>
              </a:rPr>
              <a:t>the protection of a single message or even specific fields within a message. These</a:t>
            </a:r>
          </a:p>
          <a:p>
            <a:r>
              <a:rPr lang="en-US" sz="1200" kern="1200" baseline="0" dirty="0" smtClean="0">
                <a:solidFill>
                  <a:schemeClr val="tx1"/>
                </a:solidFill>
                <a:latin typeface="Arial" pitchFamily="-107" charset="0"/>
                <a:ea typeface="+mn-ea"/>
                <a:cs typeface="+mn-cs"/>
              </a:rPr>
              <a:t>refinements are less useful than the broad approach and may even be more complex</a:t>
            </a:r>
          </a:p>
          <a:p>
            <a:r>
              <a:rPr lang="en-US" sz="1200" kern="1200" baseline="0" dirty="0" smtClean="0">
                <a:solidFill>
                  <a:schemeClr val="tx1"/>
                </a:solidFill>
                <a:latin typeface="Arial" pitchFamily="-107" charset="0"/>
                <a:ea typeface="+mn-ea"/>
                <a:cs typeface="+mn-cs"/>
              </a:rPr>
              <a:t>and expensive to implement.</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other aspect of confidentiality is the protection of traffic flow from</a:t>
            </a:r>
          </a:p>
          <a:p>
            <a:r>
              <a:rPr lang="en-US" sz="1200" kern="1200" baseline="0" dirty="0" smtClean="0">
                <a:solidFill>
                  <a:schemeClr val="tx1"/>
                </a:solidFill>
                <a:latin typeface="Arial" pitchFamily="-107" charset="0"/>
                <a:ea typeface="+mn-ea"/>
                <a:cs typeface="+mn-cs"/>
              </a:rPr>
              <a:t>analysis. This requires that an attacker not be able to observe the source and</a:t>
            </a:r>
          </a:p>
          <a:p>
            <a:r>
              <a:rPr lang="en-US" sz="1200" kern="1200" baseline="0" dirty="0" smtClean="0">
                <a:solidFill>
                  <a:schemeClr val="tx1"/>
                </a:solidFill>
                <a:latin typeface="Arial" pitchFamily="-107" charset="0"/>
                <a:ea typeface="+mn-ea"/>
                <a:cs typeface="+mn-cs"/>
              </a:rPr>
              <a:t>destination, frequency, length, or other characteristics of the traffic on a communications</a:t>
            </a:r>
          </a:p>
          <a:p>
            <a:r>
              <a:rPr lang="en-US" sz="1200" kern="1200" baseline="0" dirty="0" smtClean="0">
                <a:solidFill>
                  <a:schemeClr val="tx1"/>
                </a:solidFill>
                <a:latin typeface="Arial" pitchFamily="-107" charset="0"/>
                <a:ea typeface="+mn-ea"/>
                <a:cs typeface="+mn-cs"/>
              </a:rPr>
              <a:t>facility.</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23</a:t>
            </a:fld>
            <a:endParaRPr lang="en-AU" dirty="0"/>
          </a:p>
        </p:txBody>
      </p:sp>
    </p:spTree>
    <p:extLst>
      <p:ext uri="{BB962C8B-B14F-4D97-AF65-F5344CB8AC3E}">
        <p14:creationId xmlns:p14="http://schemas.microsoft.com/office/powerpoint/2010/main" val="2167586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1" i="1" kern="1200" baseline="0" dirty="0" smtClean="0">
                <a:solidFill>
                  <a:schemeClr val="tx1"/>
                </a:solidFill>
                <a:latin typeface="Arial" pitchFamily="-107" charset="0"/>
                <a:ea typeface="+mn-ea"/>
                <a:cs typeface="+mn-cs"/>
              </a:rPr>
              <a:t>DATA INTEGRITY </a:t>
            </a:r>
          </a:p>
          <a:p>
            <a:endParaRPr lang="en-US" sz="1200" b="1" i="1" kern="1200" baseline="0" dirty="0" smtClean="0">
              <a:solidFill>
                <a:schemeClr val="tx1"/>
              </a:solidFill>
              <a:latin typeface="Arial" pitchFamily="-107" charset="0"/>
              <a:ea typeface="+mn-ea"/>
              <a:cs typeface="+mn-cs"/>
            </a:endParaRPr>
          </a:p>
          <a:p>
            <a:r>
              <a:rPr lang="en-US" sz="1200" b="1" i="1" kern="1200" baseline="0" dirty="0" smtClean="0">
                <a:solidFill>
                  <a:schemeClr val="tx1"/>
                </a:solidFill>
                <a:latin typeface="Arial" pitchFamily="-107" charset="0"/>
                <a:ea typeface="+mn-ea"/>
                <a:cs typeface="+mn-cs"/>
              </a:rPr>
              <a:t>In the context of network security, as with data confidentiality,</a:t>
            </a:r>
          </a:p>
          <a:p>
            <a:r>
              <a:rPr lang="en-US" sz="1200" kern="1200" baseline="0" dirty="0" smtClean="0">
                <a:solidFill>
                  <a:schemeClr val="tx1"/>
                </a:solidFill>
                <a:latin typeface="Arial" pitchFamily="-107" charset="0"/>
                <a:ea typeface="+mn-ea"/>
                <a:cs typeface="+mn-cs"/>
              </a:rPr>
              <a:t>data integrity can apply to a stream of messages, a single message, or selected fields</a:t>
            </a:r>
          </a:p>
          <a:p>
            <a:r>
              <a:rPr lang="en-US" sz="1200" kern="1200" baseline="0" dirty="0" smtClean="0">
                <a:solidFill>
                  <a:schemeClr val="tx1"/>
                </a:solidFill>
                <a:latin typeface="Arial" pitchFamily="-107" charset="0"/>
                <a:ea typeface="+mn-ea"/>
                <a:cs typeface="+mn-cs"/>
              </a:rPr>
              <a:t>within a message. Again, the most useful and straightforward approach is total</a:t>
            </a:r>
          </a:p>
          <a:p>
            <a:r>
              <a:rPr lang="en-US" sz="1200" kern="1200" baseline="0" dirty="0" smtClean="0">
                <a:solidFill>
                  <a:schemeClr val="tx1"/>
                </a:solidFill>
                <a:latin typeface="Arial" pitchFamily="-107" charset="0"/>
                <a:ea typeface="+mn-ea"/>
                <a:cs typeface="+mn-cs"/>
              </a:rPr>
              <a:t>stream protection.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 connection-oriented integrity service, one that deals with a stream</a:t>
            </a:r>
          </a:p>
          <a:p>
            <a:r>
              <a:rPr lang="en-US" sz="1200" kern="1200" baseline="0" dirty="0" smtClean="0">
                <a:solidFill>
                  <a:schemeClr val="tx1"/>
                </a:solidFill>
                <a:latin typeface="Arial" pitchFamily="-107" charset="0"/>
                <a:ea typeface="+mn-ea"/>
                <a:cs typeface="+mn-cs"/>
              </a:rPr>
              <a:t>of messages, assures that messages are received as sent, with no duplication,</a:t>
            </a:r>
          </a:p>
          <a:p>
            <a:r>
              <a:rPr lang="en-US" sz="1200" kern="1200" baseline="0" dirty="0" smtClean="0">
                <a:solidFill>
                  <a:schemeClr val="tx1"/>
                </a:solidFill>
                <a:latin typeface="Arial" pitchFamily="-107" charset="0"/>
                <a:ea typeface="+mn-ea"/>
                <a:cs typeface="+mn-cs"/>
              </a:rPr>
              <a:t>insertion, modification, reordering, or replays. The destruction of data is also covered</a:t>
            </a:r>
          </a:p>
          <a:p>
            <a:r>
              <a:rPr lang="en-US" sz="1200" kern="1200" baseline="0" dirty="0" smtClean="0">
                <a:solidFill>
                  <a:schemeClr val="tx1"/>
                </a:solidFill>
                <a:latin typeface="Arial" pitchFamily="-107" charset="0"/>
                <a:ea typeface="+mn-ea"/>
                <a:cs typeface="+mn-cs"/>
              </a:rPr>
              <a:t>under this service. Thus, the connection-oriented integrity service addresses</a:t>
            </a:r>
          </a:p>
          <a:p>
            <a:r>
              <a:rPr lang="en-US" sz="1200" kern="1200" baseline="0" dirty="0" smtClean="0">
                <a:solidFill>
                  <a:schemeClr val="tx1"/>
                </a:solidFill>
                <a:latin typeface="Arial" pitchFamily="-107" charset="0"/>
                <a:ea typeface="+mn-ea"/>
                <a:cs typeface="+mn-cs"/>
              </a:rPr>
              <a:t>both message stream modification and denial of service. On the other hand, a</a:t>
            </a:r>
          </a:p>
          <a:p>
            <a:r>
              <a:rPr lang="en-US" sz="1200" kern="1200" baseline="0" dirty="0" smtClean="0">
                <a:solidFill>
                  <a:schemeClr val="tx1"/>
                </a:solidFill>
                <a:latin typeface="Arial" pitchFamily="-107" charset="0"/>
                <a:ea typeface="+mn-ea"/>
                <a:cs typeface="+mn-cs"/>
              </a:rPr>
              <a:t>connectionless integrity service, one that deals with individual messages without</a:t>
            </a:r>
          </a:p>
          <a:p>
            <a:r>
              <a:rPr lang="en-US" sz="1200" kern="1200" baseline="0" dirty="0" smtClean="0">
                <a:solidFill>
                  <a:schemeClr val="tx1"/>
                </a:solidFill>
                <a:latin typeface="Arial" pitchFamily="-107" charset="0"/>
                <a:ea typeface="+mn-ea"/>
                <a:cs typeface="+mn-cs"/>
              </a:rPr>
              <a:t>regard to any larger context, generally provides protection against message modification</a:t>
            </a:r>
          </a:p>
          <a:p>
            <a:r>
              <a:rPr lang="en-US" sz="1200" kern="1200" baseline="0" dirty="0" smtClean="0">
                <a:solidFill>
                  <a:schemeClr val="tx1"/>
                </a:solidFill>
                <a:latin typeface="Arial" pitchFamily="-107" charset="0"/>
                <a:ea typeface="+mn-ea"/>
                <a:cs typeface="+mn-cs"/>
              </a:rPr>
              <a:t>only.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We need to make a distinction between the service with and without recovery.</a:t>
            </a:r>
          </a:p>
          <a:p>
            <a:r>
              <a:rPr lang="en-US" sz="1200" kern="1200" baseline="0" dirty="0" smtClean="0">
                <a:solidFill>
                  <a:schemeClr val="tx1"/>
                </a:solidFill>
                <a:latin typeface="Arial" pitchFamily="-107" charset="0"/>
                <a:ea typeface="+mn-ea"/>
                <a:cs typeface="+mn-cs"/>
              </a:rPr>
              <a:t>Because the integrity service relates to active attacks, we are concerned with</a:t>
            </a:r>
          </a:p>
          <a:p>
            <a:r>
              <a:rPr lang="en-US" sz="1200" kern="1200" baseline="0" dirty="0" smtClean="0">
                <a:solidFill>
                  <a:schemeClr val="tx1"/>
                </a:solidFill>
                <a:latin typeface="Arial" pitchFamily="-107" charset="0"/>
                <a:ea typeface="+mn-ea"/>
                <a:cs typeface="+mn-cs"/>
              </a:rPr>
              <a:t>detection rather than prevention. If a violation of integrity is detected, then the</a:t>
            </a:r>
          </a:p>
          <a:p>
            <a:r>
              <a:rPr lang="en-US" sz="1200" kern="1200" baseline="0" dirty="0" smtClean="0">
                <a:solidFill>
                  <a:schemeClr val="tx1"/>
                </a:solidFill>
                <a:latin typeface="Arial" pitchFamily="-107" charset="0"/>
                <a:ea typeface="+mn-ea"/>
                <a:cs typeface="+mn-cs"/>
              </a:rPr>
              <a:t>service may simply report this violation, and some other portion of software or</a:t>
            </a:r>
          </a:p>
          <a:p>
            <a:r>
              <a:rPr lang="en-US" sz="1200" kern="1200" baseline="0" dirty="0" smtClean="0">
                <a:solidFill>
                  <a:schemeClr val="tx1"/>
                </a:solidFill>
                <a:latin typeface="Arial" pitchFamily="-107" charset="0"/>
                <a:ea typeface="+mn-ea"/>
                <a:cs typeface="+mn-cs"/>
              </a:rPr>
              <a:t>human intervention is required to recover from the violation. Alternatively, there</a:t>
            </a:r>
          </a:p>
          <a:p>
            <a:r>
              <a:rPr lang="en-US" sz="1200" kern="1200" baseline="0" dirty="0" smtClean="0">
                <a:solidFill>
                  <a:schemeClr val="tx1"/>
                </a:solidFill>
                <a:latin typeface="Arial" pitchFamily="-107" charset="0"/>
                <a:ea typeface="+mn-ea"/>
                <a:cs typeface="+mn-cs"/>
              </a:rPr>
              <a:t>are mechanisms available to recover from the loss of integrity of data, as we will</a:t>
            </a:r>
          </a:p>
          <a:p>
            <a:r>
              <a:rPr lang="en-US" sz="1200" kern="1200" baseline="0" dirty="0" smtClean="0">
                <a:solidFill>
                  <a:schemeClr val="tx1"/>
                </a:solidFill>
                <a:latin typeface="Arial" pitchFamily="-107" charset="0"/>
                <a:ea typeface="+mn-ea"/>
                <a:cs typeface="+mn-cs"/>
              </a:rPr>
              <a:t>review subsequently. The incorporation of automated recovery mechanisms is, in</a:t>
            </a:r>
          </a:p>
          <a:p>
            <a:r>
              <a:rPr lang="en-US" sz="1200" kern="1200" baseline="0" dirty="0" smtClean="0">
                <a:solidFill>
                  <a:schemeClr val="tx1"/>
                </a:solidFill>
                <a:latin typeface="Arial" pitchFamily="-107" charset="0"/>
                <a:ea typeface="+mn-ea"/>
                <a:cs typeface="+mn-cs"/>
              </a:rPr>
              <a:t>general, the more attractive alternative.</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24</a:t>
            </a:fld>
            <a:endParaRPr lang="en-AU" dirty="0"/>
          </a:p>
        </p:txBody>
      </p:sp>
    </p:spTree>
    <p:extLst>
      <p:ext uri="{BB962C8B-B14F-4D97-AF65-F5344CB8AC3E}">
        <p14:creationId xmlns:p14="http://schemas.microsoft.com/office/powerpoint/2010/main" val="1689415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i="1" kern="1200" baseline="0" dirty="0" smtClean="0">
                <a:solidFill>
                  <a:schemeClr val="tx1"/>
                </a:solidFill>
                <a:latin typeface="Arial" pitchFamily="-107" charset="0"/>
                <a:ea typeface="+mn-ea"/>
                <a:cs typeface="+mn-cs"/>
              </a:rPr>
              <a:t>AVAILABILITY </a:t>
            </a:r>
          </a:p>
          <a:p>
            <a:endParaRPr lang="en-US" sz="1200" b="1" i="1" kern="1200" baseline="0" dirty="0" smtClean="0">
              <a:solidFill>
                <a:schemeClr val="tx1"/>
              </a:solidFill>
              <a:latin typeface="Arial" pitchFamily="-107" charset="0"/>
              <a:ea typeface="+mn-ea"/>
              <a:cs typeface="+mn-cs"/>
            </a:endParaRPr>
          </a:p>
          <a:p>
            <a:r>
              <a:rPr lang="en-US" sz="1200" b="1" i="1" kern="1200" baseline="0" dirty="0" smtClean="0">
                <a:solidFill>
                  <a:schemeClr val="tx1"/>
                </a:solidFill>
                <a:latin typeface="Arial" pitchFamily="-107" charset="0"/>
                <a:ea typeface="+mn-ea"/>
                <a:cs typeface="+mn-cs"/>
              </a:rPr>
              <a:t>Both X.800 and RFC 2828 define availability to be the property</a:t>
            </a:r>
          </a:p>
          <a:p>
            <a:r>
              <a:rPr lang="en-US" sz="1200" kern="1200" baseline="0" dirty="0" smtClean="0">
                <a:solidFill>
                  <a:schemeClr val="tx1"/>
                </a:solidFill>
                <a:latin typeface="Arial" pitchFamily="-107" charset="0"/>
                <a:ea typeface="+mn-ea"/>
                <a:cs typeface="+mn-cs"/>
              </a:rPr>
              <a:t>of a system or a system resource being accessible and usable upon demand by an</a:t>
            </a:r>
          </a:p>
          <a:p>
            <a:r>
              <a:rPr lang="en-US" sz="1200" kern="1200" baseline="0" dirty="0" smtClean="0">
                <a:solidFill>
                  <a:schemeClr val="tx1"/>
                </a:solidFill>
                <a:latin typeface="Arial" pitchFamily="-107" charset="0"/>
                <a:ea typeface="+mn-ea"/>
                <a:cs typeface="+mn-cs"/>
              </a:rPr>
              <a:t>authorized system entity, according to performance specifications for the system (i.e.,</a:t>
            </a:r>
          </a:p>
          <a:p>
            <a:r>
              <a:rPr lang="en-US" sz="1200" kern="1200" baseline="0" dirty="0" smtClean="0">
                <a:solidFill>
                  <a:schemeClr val="tx1"/>
                </a:solidFill>
                <a:latin typeface="Arial" pitchFamily="-107" charset="0"/>
                <a:ea typeface="+mn-ea"/>
                <a:cs typeface="+mn-cs"/>
              </a:rPr>
              <a:t>a system is available if it provides services according to the system design whenever</a:t>
            </a:r>
          </a:p>
          <a:p>
            <a:r>
              <a:rPr lang="en-US" sz="1200" kern="1200" baseline="0" dirty="0" smtClean="0">
                <a:solidFill>
                  <a:schemeClr val="tx1"/>
                </a:solidFill>
                <a:latin typeface="Arial" pitchFamily="-107" charset="0"/>
                <a:ea typeface="+mn-ea"/>
                <a:cs typeface="+mn-cs"/>
              </a:rPr>
              <a:t>users request them). A variety of attacks can result in the loss of or reduction in</a:t>
            </a:r>
          </a:p>
          <a:p>
            <a:r>
              <a:rPr lang="en-US" sz="1200" kern="1200" baseline="0" dirty="0" smtClean="0">
                <a:solidFill>
                  <a:schemeClr val="tx1"/>
                </a:solidFill>
                <a:latin typeface="Arial" pitchFamily="-107" charset="0"/>
                <a:ea typeface="+mn-ea"/>
                <a:cs typeface="+mn-cs"/>
              </a:rPr>
              <a:t>availability. Some of these attacks are amenable to automated countermeasures,</a:t>
            </a:r>
          </a:p>
          <a:p>
            <a:r>
              <a:rPr lang="en-US" sz="1200" kern="1200" baseline="0" dirty="0" smtClean="0">
                <a:solidFill>
                  <a:schemeClr val="tx1"/>
                </a:solidFill>
                <a:latin typeface="Arial" pitchFamily="-107" charset="0"/>
                <a:ea typeface="+mn-ea"/>
                <a:cs typeface="+mn-cs"/>
              </a:rPr>
              <a:t>such as authentication and encryption, whereas others require a physical action to</a:t>
            </a:r>
          </a:p>
          <a:p>
            <a:r>
              <a:rPr lang="en-US" sz="1200" kern="1200" baseline="0" dirty="0" smtClean="0">
                <a:solidFill>
                  <a:schemeClr val="tx1"/>
                </a:solidFill>
                <a:latin typeface="Arial" pitchFamily="-107" charset="0"/>
                <a:ea typeface="+mn-ea"/>
                <a:cs typeface="+mn-cs"/>
              </a:rPr>
              <a:t>prevent or recover from loss of availability.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X.800 treats availability as a property to be associated with various security</a:t>
            </a:r>
          </a:p>
          <a:p>
            <a:r>
              <a:rPr lang="en-US" sz="1200" kern="1200" baseline="0" dirty="0" smtClean="0">
                <a:solidFill>
                  <a:schemeClr val="tx1"/>
                </a:solidFill>
                <a:latin typeface="Arial" pitchFamily="-107" charset="0"/>
                <a:ea typeface="+mn-ea"/>
                <a:cs typeface="+mn-cs"/>
              </a:rPr>
              <a:t>services. X.805, </a:t>
            </a:r>
            <a:r>
              <a:rPr lang="en-US" sz="1200" i="1" kern="1200" baseline="0" dirty="0" smtClean="0">
                <a:solidFill>
                  <a:schemeClr val="tx1"/>
                </a:solidFill>
                <a:latin typeface="Arial" pitchFamily="-107" charset="0"/>
                <a:ea typeface="+mn-ea"/>
                <a:cs typeface="+mn-cs"/>
              </a:rPr>
              <a:t>Security Architecture for Systems Providing End-to-End</a:t>
            </a:r>
          </a:p>
          <a:p>
            <a:r>
              <a:rPr lang="en-US" sz="1200" i="1" kern="1200" baseline="0" dirty="0" smtClean="0">
                <a:solidFill>
                  <a:schemeClr val="tx1"/>
                </a:solidFill>
                <a:latin typeface="Arial" pitchFamily="-107" charset="0"/>
                <a:ea typeface="+mn-ea"/>
                <a:cs typeface="+mn-cs"/>
              </a:rPr>
              <a:t>Communications , refers specifically to an availability service. An availability service</a:t>
            </a:r>
          </a:p>
          <a:p>
            <a:r>
              <a:rPr lang="en-US" sz="1200" kern="1200" baseline="0" dirty="0" smtClean="0">
                <a:solidFill>
                  <a:schemeClr val="tx1"/>
                </a:solidFill>
                <a:latin typeface="Arial" pitchFamily="-107" charset="0"/>
                <a:ea typeface="+mn-ea"/>
                <a:cs typeface="+mn-cs"/>
              </a:rPr>
              <a:t>is one that protects a system to ensure its availability. This service addresses the</a:t>
            </a:r>
          </a:p>
          <a:p>
            <a:r>
              <a:rPr lang="en-US" sz="1200" kern="1200" baseline="0" dirty="0" smtClean="0">
                <a:solidFill>
                  <a:schemeClr val="tx1"/>
                </a:solidFill>
                <a:latin typeface="Arial" pitchFamily="-107" charset="0"/>
                <a:ea typeface="+mn-ea"/>
                <a:cs typeface="+mn-cs"/>
              </a:rPr>
              <a:t>security concerns raised by denial-of-service attacks. It depends on proper management</a:t>
            </a:r>
          </a:p>
          <a:p>
            <a:r>
              <a:rPr lang="en-US" sz="1200" kern="1200" baseline="0" dirty="0" smtClean="0">
                <a:solidFill>
                  <a:schemeClr val="tx1"/>
                </a:solidFill>
                <a:latin typeface="Arial" pitchFamily="-107" charset="0"/>
                <a:ea typeface="+mn-ea"/>
                <a:cs typeface="+mn-cs"/>
              </a:rPr>
              <a:t>and control of system resources and thus depends on access control service</a:t>
            </a:r>
          </a:p>
          <a:p>
            <a:r>
              <a:rPr lang="en-US" sz="1200" kern="1200" baseline="0" dirty="0" smtClean="0">
                <a:solidFill>
                  <a:schemeClr val="tx1"/>
                </a:solidFill>
                <a:latin typeface="Arial" pitchFamily="-107" charset="0"/>
                <a:ea typeface="+mn-ea"/>
                <a:cs typeface="+mn-cs"/>
              </a:rPr>
              <a:t>and other security services.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25</a:t>
            </a:fld>
            <a:endParaRPr lang="en-AU" dirty="0"/>
          </a:p>
        </p:txBody>
      </p:sp>
    </p:spTree>
    <p:extLst>
      <p:ext uri="{BB962C8B-B14F-4D97-AF65-F5344CB8AC3E}">
        <p14:creationId xmlns:p14="http://schemas.microsoft.com/office/powerpoint/2010/main" val="4265722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kern="1200" baseline="0" dirty="0" smtClean="0">
                <a:solidFill>
                  <a:schemeClr val="tx1"/>
                </a:solidFill>
                <a:latin typeface="Arial" pitchFamily="-107" charset="0"/>
                <a:ea typeface="+mn-ea"/>
                <a:cs typeface="+mn-cs"/>
              </a:rPr>
              <a:t>Security Mechanisms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Table 1.6 lists the security mechanisms defined in X.800. The mechanisms are</a:t>
            </a:r>
          </a:p>
          <a:p>
            <a:r>
              <a:rPr lang="en-US" sz="1200" kern="1200" baseline="0" dirty="0" smtClean="0">
                <a:solidFill>
                  <a:schemeClr val="tx1"/>
                </a:solidFill>
                <a:latin typeface="Arial" pitchFamily="-107" charset="0"/>
                <a:ea typeface="+mn-ea"/>
                <a:cs typeface="+mn-cs"/>
              </a:rPr>
              <a:t>divided into those that are implemented in a specific protocol layer, such as TCP</a:t>
            </a:r>
          </a:p>
          <a:p>
            <a:r>
              <a:rPr lang="en-US" sz="1200" kern="1200" baseline="0" dirty="0" smtClean="0">
                <a:solidFill>
                  <a:schemeClr val="tx1"/>
                </a:solidFill>
                <a:latin typeface="Arial" pitchFamily="-107" charset="0"/>
                <a:ea typeface="+mn-ea"/>
                <a:cs typeface="+mn-cs"/>
              </a:rPr>
              <a:t>or an application-layer protocol, and those that are not specific to any particular</a:t>
            </a:r>
          </a:p>
          <a:p>
            <a:r>
              <a:rPr lang="en-US" sz="1200" kern="1200" baseline="0" dirty="0" smtClean="0">
                <a:solidFill>
                  <a:schemeClr val="tx1"/>
                </a:solidFill>
                <a:latin typeface="Arial" pitchFamily="-107" charset="0"/>
                <a:ea typeface="+mn-ea"/>
                <a:cs typeface="+mn-cs"/>
              </a:rPr>
              <a:t>protocol layer or security service. These mechanisms will be covered in the appropriate</a:t>
            </a:r>
          </a:p>
          <a:p>
            <a:r>
              <a:rPr lang="en-US" sz="1200" kern="1200" baseline="0" dirty="0" smtClean="0">
                <a:solidFill>
                  <a:schemeClr val="tx1"/>
                </a:solidFill>
                <a:latin typeface="Arial" pitchFamily="-107" charset="0"/>
                <a:ea typeface="+mn-ea"/>
                <a:cs typeface="+mn-cs"/>
              </a:rPr>
              <a:t>places in the book and so we do not elaborate now, except to comment on the</a:t>
            </a:r>
          </a:p>
          <a:p>
            <a:r>
              <a:rPr lang="en-US" sz="1200" kern="1200" baseline="0" dirty="0" smtClean="0">
                <a:solidFill>
                  <a:schemeClr val="tx1"/>
                </a:solidFill>
                <a:latin typeface="Arial" pitchFamily="-107" charset="0"/>
                <a:ea typeface="+mn-ea"/>
                <a:cs typeface="+mn-cs"/>
              </a:rPr>
              <a:t>definition of encipherment. X.800 distinguishes between reversible encipherment</a:t>
            </a:r>
          </a:p>
          <a:p>
            <a:r>
              <a:rPr lang="en-US" sz="1200" kern="1200" baseline="0" dirty="0" smtClean="0">
                <a:solidFill>
                  <a:schemeClr val="tx1"/>
                </a:solidFill>
                <a:latin typeface="Arial" pitchFamily="-107" charset="0"/>
                <a:ea typeface="+mn-ea"/>
                <a:cs typeface="+mn-cs"/>
              </a:rPr>
              <a:t>mechanisms and irreversible encipherment mechanisms. A reversible encipherment</a:t>
            </a:r>
          </a:p>
          <a:p>
            <a:r>
              <a:rPr lang="en-US" sz="1200" kern="1200" baseline="0" dirty="0" smtClean="0">
                <a:solidFill>
                  <a:schemeClr val="tx1"/>
                </a:solidFill>
                <a:latin typeface="Arial" pitchFamily="-107" charset="0"/>
                <a:ea typeface="+mn-ea"/>
                <a:cs typeface="+mn-cs"/>
              </a:rPr>
              <a:t>mechanism is an encryption algorithm that allows data to be encrypted and subsequently</a:t>
            </a:r>
          </a:p>
          <a:p>
            <a:r>
              <a:rPr lang="en-US" sz="1200" kern="1200" baseline="0" dirty="0" smtClean="0">
                <a:solidFill>
                  <a:schemeClr val="tx1"/>
                </a:solidFill>
                <a:latin typeface="Arial" pitchFamily="-107" charset="0"/>
                <a:ea typeface="+mn-ea"/>
                <a:cs typeface="+mn-cs"/>
              </a:rPr>
              <a:t>decrypted. Irreversible encipherment mechanisms include hash algorithms</a:t>
            </a:r>
          </a:p>
          <a:p>
            <a:r>
              <a:rPr lang="en-US" sz="1200" kern="1200" baseline="0" dirty="0" smtClean="0">
                <a:solidFill>
                  <a:schemeClr val="tx1"/>
                </a:solidFill>
                <a:latin typeface="Arial" pitchFamily="-107" charset="0"/>
                <a:ea typeface="+mn-ea"/>
                <a:cs typeface="+mn-cs"/>
              </a:rPr>
              <a:t>and message authentication codes, which are used in digital signature and message</a:t>
            </a:r>
          </a:p>
          <a:p>
            <a:r>
              <a:rPr lang="en-US" sz="1200" kern="1200" baseline="0" dirty="0" smtClean="0">
                <a:solidFill>
                  <a:schemeClr val="tx1"/>
                </a:solidFill>
                <a:latin typeface="Arial" pitchFamily="-107" charset="0"/>
                <a:ea typeface="+mn-ea"/>
                <a:cs typeface="+mn-cs"/>
              </a:rPr>
              <a:t>authentication applications.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26</a:t>
            </a:fld>
            <a:endParaRPr lang="en-AU" dirty="0"/>
          </a:p>
        </p:txBody>
      </p:sp>
    </p:spTree>
    <p:extLst>
      <p:ext uri="{BB962C8B-B14F-4D97-AF65-F5344CB8AC3E}">
        <p14:creationId xmlns:p14="http://schemas.microsoft.com/office/powerpoint/2010/main" val="1313537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mn-ea"/>
                <a:cs typeface="+mn-cs"/>
              </a:rPr>
              <a:t>In order to assess the relative severity of various threats and the relative importance</a:t>
            </a:r>
          </a:p>
          <a:p>
            <a:r>
              <a:rPr lang="en-US" sz="1200" kern="1200" baseline="0" dirty="0" smtClean="0">
                <a:solidFill>
                  <a:schemeClr val="tx1"/>
                </a:solidFill>
                <a:latin typeface="Arial" pitchFamily="-107" charset="0"/>
                <a:ea typeface="+mn-ea"/>
                <a:cs typeface="+mn-cs"/>
              </a:rPr>
              <a:t>of various approaches to computer security, it is useful to look at the experience of</a:t>
            </a:r>
          </a:p>
          <a:p>
            <a:r>
              <a:rPr lang="en-US" sz="1200" kern="1200" baseline="0" dirty="0" smtClean="0">
                <a:solidFill>
                  <a:schemeClr val="tx1"/>
                </a:solidFill>
                <a:latin typeface="Arial" pitchFamily="-107" charset="0"/>
                <a:ea typeface="+mn-ea"/>
                <a:cs typeface="+mn-cs"/>
              </a:rPr>
              <a:t>organizations. A useful view is provided by the CSI Computer Crime and Security</a:t>
            </a:r>
          </a:p>
          <a:p>
            <a:r>
              <a:rPr lang="en-US" sz="1200" kern="1200" baseline="0" dirty="0" smtClean="0">
                <a:solidFill>
                  <a:schemeClr val="tx1"/>
                </a:solidFill>
                <a:latin typeface="Arial" pitchFamily="-107" charset="0"/>
                <a:ea typeface="+mn-ea"/>
                <a:cs typeface="+mn-cs"/>
              </a:rPr>
              <a:t>Survey for 2010/2011, conducted by the Computer Security Institute. The respondents</a:t>
            </a:r>
          </a:p>
          <a:p>
            <a:r>
              <a:rPr lang="en-US" sz="1200" kern="1200" baseline="0" dirty="0" smtClean="0">
                <a:solidFill>
                  <a:schemeClr val="tx1"/>
                </a:solidFill>
                <a:latin typeface="Arial" pitchFamily="-107" charset="0"/>
                <a:ea typeface="+mn-ea"/>
                <a:cs typeface="+mn-cs"/>
              </a:rPr>
              <a:t>consisted of over 350 U.S.-based companies, nonprofit organizations, and</a:t>
            </a:r>
          </a:p>
          <a:p>
            <a:r>
              <a:rPr lang="en-US" sz="1200" kern="1200" baseline="0" dirty="0" smtClean="0">
                <a:solidFill>
                  <a:schemeClr val="tx1"/>
                </a:solidFill>
                <a:latin typeface="Arial" pitchFamily="-107" charset="0"/>
                <a:ea typeface="+mn-ea"/>
                <a:cs typeface="+mn-cs"/>
              </a:rPr>
              <a:t>public sector organizations.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Figure 1.4 shows the types of attacks experienced by respondents in nine</a:t>
            </a:r>
          </a:p>
          <a:p>
            <a:r>
              <a:rPr lang="en-US" sz="1200" kern="1200" baseline="0" dirty="0" smtClean="0">
                <a:solidFill>
                  <a:schemeClr val="tx1"/>
                </a:solidFill>
                <a:latin typeface="Arial" pitchFamily="-107" charset="0"/>
                <a:ea typeface="+mn-ea"/>
                <a:cs typeface="+mn-cs"/>
              </a:rPr>
              <a:t>major categories. 6 Most noteworthy is the large and growing prevalence of malicious</a:t>
            </a:r>
          </a:p>
          <a:p>
            <a:r>
              <a:rPr lang="en-US" sz="1200" kern="1200" baseline="0" dirty="0" smtClean="0">
                <a:solidFill>
                  <a:schemeClr val="tx1"/>
                </a:solidFill>
                <a:latin typeface="Arial" pitchFamily="-107" charset="0"/>
                <a:ea typeface="+mn-ea"/>
                <a:cs typeface="+mn-cs"/>
              </a:rPr>
              <a:t>software (malware) attacks. It is also worth noting that most categories of</a:t>
            </a:r>
          </a:p>
          <a:p>
            <a:r>
              <a:rPr lang="en-US" sz="1200" kern="1200" baseline="0" dirty="0" smtClean="0">
                <a:solidFill>
                  <a:schemeClr val="tx1"/>
                </a:solidFill>
                <a:latin typeface="Arial" pitchFamily="-107" charset="0"/>
                <a:ea typeface="+mn-ea"/>
                <a:cs typeface="+mn-cs"/>
              </a:rPr>
              <a:t>attack exhibit a somewhat downward trend. The CSI report speculates that this is</a:t>
            </a:r>
          </a:p>
          <a:p>
            <a:r>
              <a:rPr lang="en-US" sz="1200" kern="1200" baseline="0" dirty="0" smtClean="0">
                <a:solidFill>
                  <a:schemeClr val="tx1"/>
                </a:solidFill>
                <a:latin typeface="Arial" pitchFamily="-107" charset="0"/>
                <a:ea typeface="+mn-ea"/>
                <a:cs typeface="+mn-cs"/>
              </a:rPr>
              <a:t>due in large part to improved security techniques by organizations.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27</a:t>
            </a:fld>
            <a:endParaRPr lang="en-AU" dirty="0"/>
          </a:p>
        </p:txBody>
      </p:sp>
    </p:spTree>
    <p:extLst>
      <p:ext uri="{BB962C8B-B14F-4D97-AF65-F5344CB8AC3E}">
        <p14:creationId xmlns:p14="http://schemas.microsoft.com/office/powerpoint/2010/main" val="2811861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DA2C08-BA84-7646-8606-9970A9BCF8CF}" type="slidenum">
              <a:rPr lang="en-AU"/>
              <a:pPr/>
              <a:t>28</a:t>
            </a:fld>
            <a:endParaRPr lang="en-AU" dirty="0"/>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Figure 1.5 indicates the types of security technology used by organizations to</a:t>
            </a:r>
          </a:p>
          <a:p>
            <a:r>
              <a:rPr lang="en-US" sz="1200" kern="1200" baseline="0" dirty="0" smtClean="0">
                <a:solidFill>
                  <a:schemeClr val="tx1"/>
                </a:solidFill>
                <a:latin typeface="Arial" pitchFamily="-107" charset="0"/>
                <a:ea typeface="+mn-ea"/>
                <a:cs typeface="+mn-cs"/>
              </a:rPr>
              <a:t>counter threats. Both firewalls and antivirus software are used almost universally.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This popularity reflects a number of factors: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The maturity of these technologies means that security administrators are</a:t>
            </a:r>
          </a:p>
          <a:p>
            <a:r>
              <a:rPr lang="en-US" sz="1200" kern="1200" baseline="0" dirty="0" smtClean="0">
                <a:solidFill>
                  <a:schemeClr val="tx1"/>
                </a:solidFill>
                <a:latin typeface="Arial" pitchFamily="-107" charset="0"/>
                <a:ea typeface="+mn-ea"/>
                <a:cs typeface="+mn-cs"/>
              </a:rPr>
              <a:t>very familiar with the products and are confident of their effectiveness.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Because these technologies are mature and there are a number of vendors, costs</a:t>
            </a:r>
          </a:p>
          <a:p>
            <a:r>
              <a:rPr lang="en-US" sz="1200" kern="1200" baseline="0" dirty="0" smtClean="0">
                <a:solidFill>
                  <a:schemeClr val="tx1"/>
                </a:solidFill>
                <a:latin typeface="Arial" pitchFamily="-107" charset="0"/>
                <a:ea typeface="+mn-ea"/>
                <a:cs typeface="+mn-cs"/>
              </a:rPr>
              <a:t>tend to be quite reasonable and user-friendly interfaces are available.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The threats countered by these technologies are among the most significant</a:t>
            </a:r>
          </a:p>
          <a:p>
            <a:r>
              <a:rPr lang="en-US" sz="1200" kern="1200" baseline="0" dirty="0" smtClean="0">
                <a:solidFill>
                  <a:schemeClr val="tx1"/>
                </a:solidFill>
                <a:latin typeface="Arial" pitchFamily="-107" charset="0"/>
                <a:ea typeface="+mn-ea"/>
                <a:cs typeface="+mn-cs"/>
              </a:rPr>
              <a:t>facing security administrators.</a:t>
            </a:r>
            <a:endParaRPr lang="en-US" dirty="0">
              <a:latin typeface="Times New Roman" pitchFamily="-107" charset="0"/>
            </a:endParaRPr>
          </a:p>
        </p:txBody>
      </p:sp>
    </p:spTree>
    <p:extLst>
      <p:ext uri="{BB962C8B-B14F-4D97-AF65-F5344CB8AC3E}">
        <p14:creationId xmlns:p14="http://schemas.microsoft.com/office/powerpoint/2010/main" val="3248317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F03F43-D403-924F-BB99-EA3810F4F4F5}" type="slidenum">
              <a:rPr lang="en-AU"/>
              <a:pPr/>
              <a:t>29</a:t>
            </a:fld>
            <a:endParaRPr lang="en-AU" dirty="0"/>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We conclude this chapter with a brief look at the overall strategy for providing</a:t>
            </a:r>
          </a:p>
          <a:p>
            <a:r>
              <a:rPr lang="en-US" sz="1200" kern="1200" baseline="0" dirty="0" smtClean="0">
                <a:solidFill>
                  <a:schemeClr val="tx1"/>
                </a:solidFill>
                <a:latin typeface="Arial" pitchFamily="-107" charset="0"/>
                <a:ea typeface="+mn-ea"/>
                <a:cs typeface="+mn-cs"/>
              </a:rPr>
              <a:t>computer security. [LAMP04] suggests that a comprehensive security strategy</a:t>
            </a:r>
          </a:p>
          <a:p>
            <a:r>
              <a:rPr lang="en-US" sz="1200" kern="1200" baseline="0" dirty="0" smtClean="0">
                <a:solidFill>
                  <a:schemeClr val="tx1"/>
                </a:solidFill>
                <a:latin typeface="Arial" pitchFamily="-107" charset="0"/>
                <a:ea typeface="+mn-ea"/>
                <a:cs typeface="+mn-cs"/>
              </a:rPr>
              <a:t>involves three aspects: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Specification/policy: What is the security scheme supposed to do?</a:t>
            </a:r>
          </a:p>
          <a:p>
            <a:endParaRPr lang="en-US" sz="1200" b="1"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Implementation/mechanisms: How does it do it?</a:t>
            </a:r>
          </a:p>
          <a:p>
            <a:endParaRPr lang="en-US" sz="1200" b="1"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Correctness/assurance: Does it really work?</a:t>
            </a:r>
            <a:endParaRPr lang="en-US" dirty="0">
              <a:latin typeface="Times New Roman" pitchFamily="-107" charset="0"/>
            </a:endParaRPr>
          </a:p>
        </p:txBody>
      </p:sp>
    </p:spTree>
    <p:extLst>
      <p:ext uri="{BB962C8B-B14F-4D97-AF65-F5344CB8AC3E}">
        <p14:creationId xmlns:p14="http://schemas.microsoft.com/office/powerpoint/2010/main" val="2240349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D39426-7662-CB4C-8824-EFF6FB89C05D}" type="slidenum">
              <a:rPr lang="en-AU"/>
              <a:pPr/>
              <a:t>3</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1" kern="1200" baseline="0" dirty="0" smtClean="0">
                <a:solidFill>
                  <a:schemeClr val="tx1"/>
                </a:solidFill>
                <a:latin typeface="Arial" pitchFamily="-107" charset="0"/>
                <a:ea typeface="+mn-ea"/>
                <a:cs typeface="+mn-cs"/>
              </a:rPr>
              <a:t>The NIST Computer Security Handbook [NIST95] </a:t>
            </a:r>
            <a:r>
              <a:rPr lang="en-US" sz="1200" kern="1200" baseline="0" dirty="0" smtClean="0">
                <a:solidFill>
                  <a:schemeClr val="tx1"/>
                </a:solidFill>
                <a:latin typeface="Arial" pitchFamily="-107" charset="0"/>
                <a:ea typeface="+mn-ea"/>
                <a:cs typeface="+mn-cs"/>
              </a:rPr>
              <a:t>defines the term </a:t>
            </a:r>
            <a:r>
              <a:rPr lang="en-US" sz="1200" i="1" kern="1200" baseline="0" dirty="0" smtClean="0">
                <a:solidFill>
                  <a:schemeClr val="tx1"/>
                </a:solidFill>
                <a:latin typeface="Arial" pitchFamily="-107" charset="0"/>
                <a:ea typeface="+mn-ea"/>
                <a:cs typeface="+mn-cs"/>
              </a:rPr>
              <a:t>computer security</a:t>
            </a:r>
          </a:p>
          <a:p>
            <a:r>
              <a:rPr lang="en-US" sz="1200" kern="1200" baseline="0" dirty="0" smtClean="0">
                <a:solidFill>
                  <a:schemeClr val="tx1"/>
                </a:solidFill>
                <a:latin typeface="Arial" pitchFamily="-107" charset="0"/>
                <a:ea typeface="+mn-ea"/>
                <a:cs typeface="+mn-cs"/>
              </a:rPr>
              <a:t>as follows:</a:t>
            </a:r>
          </a:p>
          <a:p>
            <a:endParaRPr lang="en-US" sz="1200"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Computer Security: The protection afforded to an automated information</a:t>
            </a:r>
          </a:p>
          <a:p>
            <a:r>
              <a:rPr lang="en-US" sz="1200" kern="1200" baseline="0" dirty="0" smtClean="0">
                <a:solidFill>
                  <a:schemeClr val="tx1"/>
                </a:solidFill>
                <a:latin typeface="Arial" pitchFamily="-107" charset="0"/>
                <a:ea typeface="+mn-ea"/>
                <a:cs typeface="+mn-cs"/>
              </a:rPr>
              <a:t>system in order to attain the applicable objectives of preserving the integrity,</a:t>
            </a:r>
          </a:p>
          <a:p>
            <a:r>
              <a:rPr lang="en-US" sz="1200" kern="1200" baseline="0" dirty="0" smtClean="0">
                <a:solidFill>
                  <a:schemeClr val="tx1"/>
                </a:solidFill>
                <a:latin typeface="Arial" pitchFamily="-107" charset="0"/>
                <a:ea typeface="+mn-ea"/>
                <a:cs typeface="+mn-cs"/>
              </a:rPr>
              <a:t>availability, and confidentiality of information system resources (includes hardware,</a:t>
            </a:r>
          </a:p>
          <a:p>
            <a:r>
              <a:rPr lang="en-US" sz="1200" kern="1200" baseline="0" dirty="0" smtClean="0">
                <a:solidFill>
                  <a:schemeClr val="tx1"/>
                </a:solidFill>
                <a:latin typeface="Arial" pitchFamily="-107" charset="0"/>
                <a:ea typeface="+mn-ea"/>
                <a:cs typeface="+mn-cs"/>
              </a:rPr>
              <a:t>software, firmware, information/data, and telecommunications).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This definition introduces three key objectives that are at the heart of computer</a:t>
            </a:r>
          </a:p>
          <a:p>
            <a:r>
              <a:rPr lang="en-US" sz="1200" kern="1200" baseline="0" dirty="0" smtClean="0">
                <a:solidFill>
                  <a:schemeClr val="tx1"/>
                </a:solidFill>
                <a:latin typeface="Arial" pitchFamily="-107" charset="0"/>
                <a:ea typeface="+mn-ea"/>
                <a:cs typeface="+mn-cs"/>
              </a:rPr>
              <a:t>security: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Confidentiality: This term covers two related concepts:</a:t>
            </a:r>
          </a:p>
          <a:p>
            <a:endParaRPr lang="en-US" sz="1200" b="1"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Data confidentiality : 1 Assures that private or confidential information is</a:t>
            </a:r>
          </a:p>
          <a:p>
            <a:r>
              <a:rPr lang="en-US" sz="1200" kern="1200" baseline="0" dirty="0" smtClean="0">
                <a:solidFill>
                  <a:schemeClr val="tx1"/>
                </a:solidFill>
                <a:latin typeface="Arial" pitchFamily="-107" charset="0"/>
                <a:ea typeface="+mn-ea"/>
                <a:cs typeface="+mn-cs"/>
              </a:rPr>
              <a:t>not made available or disclosed to unauthorized individuals.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Privacy : Assures that individuals control or influence what information</a:t>
            </a:r>
          </a:p>
          <a:p>
            <a:r>
              <a:rPr lang="en-US" sz="1200" kern="1200" baseline="0" dirty="0" smtClean="0">
                <a:solidFill>
                  <a:schemeClr val="tx1"/>
                </a:solidFill>
                <a:latin typeface="Arial" pitchFamily="-107" charset="0"/>
                <a:ea typeface="+mn-ea"/>
                <a:cs typeface="+mn-cs"/>
              </a:rPr>
              <a:t>related to them may be collected and stored and by whom and to whom</a:t>
            </a:r>
          </a:p>
          <a:p>
            <a:r>
              <a:rPr lang="en-US" sz="1200" kern="1200" baseline="0" dirty="0" smtClean="0">
                <a:solidFill>
                  <a:schemeClr val="tx1"/>
                </a:solidFill>
                <a:latin typeface="Arial" pitchFamily="-107" charset="0"/>
                <a:ea typeface="+mn-ea"/>
                <a:cs typeface="+mn-cs"/>
              </a:rPr>
              <a:t>that information may be disclosed.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Integrity: This term covers two related concepts:</a:t>
            </a:r>
          </a:p>
          <a:p>
            <a:endParaRPr lang="en-US" sz="1200" b="1"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Data integrity : Assures that information and programs are changed only</a:t>
            </a:r>
          </a:p>
          <a:p>
            <a:r>
              <a:rPr lang="en-US" sz="1200" kern="1200" baseline="0" dirty="0" smtClean="0">
                <a:solidFill>
                  <a:schemeClr val="tx1"/>
                </a:solidFill>
                <a:latin typeface="Arial" pitchFamily="-107" charset="0"/>
                <a:ea typeface="+mn-ea"/>
                <a:cs typeface="+mn-cs"/>
              </a:rPr>
              <a:t>in a specified and authorized manner.</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System integrity : Assures that a system performs its intended function in</a:t>
            </a:r>
          </a:p>
          <a:p>
            <a:r>
              <a:rPr lang="en-US" sz="1200" kern="1200" baseline="0" dirty="0" smtClean="0">
                <a:solidFill>
                  <a:schemeClr val="tx1"/>
                </a:solidFill>
                <a:latin typeface="Arial" pitchFamily="-107" charset="0"/>
                <a:ea typeface="+mn-ea"/>
                <a:cs typeface="+mn-cs"/>
              </a:rPr>
              <a:t>an unimpaired manner, free from deliberate or inadvertent unauthorized</a:t>
            </a:r>
          </a:p>
          <a:p>
            <a:r>
              <a:rPr lang="en-US" sz="1200" kern="1200" baseline="0" dirty="0" smtClean="0">
                <a:solidFill>
                  <a:schemeClr val="tx1"/>
                </a:solidFill>
                <a:latin typeface="Arial" pitchFamily="-107" charset="0"/>
                <a:ea typeface="+mn-ea"/>
                <a:cs typeface="+mn-cs"/>
              </a:rPr>
              <a:t>manipulation of the system.</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Availability: Assures that systems work promptly and service is not denied to</a:t>
            </a:r>
          </a:p>
          <a:p>
            <a:r>
              <a:rPr lang="en-US" sz="1200" kern="1200" baseline="0" dirty="0" smtClean="0">
                <a:solidFill>
                  <a:schemeClr val="tx1"/>
                </a:solidFill>
                <a:latin typeface="Arial" pitchFamily="-107" charset="0"/>
                <a:ea typeface="+mn-ea"/>
                <a:cs typeface="+mn-cs"/>
              </a:rPr>
              <a:t>authorized users.</a:t>
            </a:r>
            <a:endParaRPr lang="en-US" dirty="0">
              <a:latin typeface="Times New Roman" pitchFamily="-107" charset="0"/>
            </a:endParaRPr>
          </a:p>
        </p:txBody>
      </p:sp>
    </p:spTree>
    <p:extLst>
      <p:ext uri="{BB962C8B-B14F-4D97-AF65-F5344CB8AC3E}">
        <p14:creationId xmlns:p14="http://schemas.microsoft.com/office/powerpoint/2010/main" val="3215418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Arial" pitchFamily="-107" charset="0"/>
                <a:ea typeface="+mn-ea"/>
                <a:cs typeface="+mn-cs"/>
              </a:rPr>
              <a:t>The first step in devising security services and mechanisms is to develop a security</a:t>
            </a:r>
          </a:p>
          <a:p>
            <a:r>
              <a:rPr lang="en-US" sz="1200" kern="1200" baseline="0" dirty="0" smtClean="0">
                <a:solidFill>
                  <a:schemeClr val="tx1"/>
                </a:solidFill>
                <a:latin typeface="Arial" pitchFamily="-107" charset="0"/>
                <a:ea typeface="+mn-ea"/>
                <a:cs typeface="+mn-cs"/>
              </a:rPr>
              <a:t>policy. Those involved with computer security use the term </a:t>
            </a:r>
            <a:r>
              <a:rPr lang="en-US" sz="1200" i="1" kern="1200" baseline="0" dirty="0" smtClean="0">
                <a:solidFill>
                  <a:schemeClr val="tx1"/>
                </a:solidFill>
                <a:latin typeface="Arial" pitchFamily="-107" charset="0"/>
                <a:ea typeface="+mn-ea"/>
                <a:cs typeface="+mn-cs"/>
              </a:rPr>
              <a:t>security policy in</a:t>
            </a:r>
          </a:p>
          <a:p>
            <a:r>
              <a:rPr lang="en-US" sz="1200" kern="1200" baseline="0" dirty="0" smtClean="0">
                <a:solidFill>
                  <a:schemeClr val="tx1"/>
                </a:solidFill>
                <a:latin typeface="Arial" pitchFamily="-107" charset="0"/>
                <a:ea typeface="+mn-ea"/>
                <a:cs typeface="+mn-cs"/>
              </a:rPr>
              <a:t>various ways. At the least, a security policy is an informal description of desired</a:t>
            </a:r>
          </a:p>
          <a:p>
            <a:r>
              <a:rPr lang="en-US" sz="1200" kern="1200" baseline="0" dirty="0" smtClean="0">
                <a:solidFill>
                  <a:schemeClr val="tx1"/>
                </a:solidFill>
                <a:latin typeface="Arial" pitchFamily="-107" charset="0"/>
                <a:ea typeface="+mn-ea"/>
                <a:cs typeface="+mn-cs"/>
              </a:rPr>
              <a:t>system behavior [NRC91]. Such informal policies may reference requirements for</a:t>
            </a:r>
          </a:p>
          <a:p>
            <a:r>
              <a:rPr lang="en-US" sz="1200" kern="1200" baseline="0" dirty="0" smtClean="0">
                <a:solidFill>
                  <a:schemeClr val="tx1"/>
                </a:solidFill>
                <a:latin typeface="Arial" pitchFamily="-107" charset="0"/>
                <a:ea typeface="+mn-ea"/>
                <a:cs typeface="+mn-cs"/>
              </a:rPr>
              <a:t>security, integrity, and availability. More usefully, a security policy is a formal statement</a:t>
            </a:r>
          </a:p>
          <a:p>
            <a:r>
              <a:rPr lang="en-US" sz="1200" kern="1200" baseline="0" dirty="0" smtClean="0">
                <a:solidFill>
                  <a:schemeClr val="tx1"/>
                </a:solidFill>
                <a:latin typeface="Arial" pitchFamily="-107" charset="0"/>
                <a:ea typeface="+mn-ea"/>
                <a:cs typeface="+mn-cs"/>
              </a:rPr>
              <a:t>of rules and practices that specify or regulate how a system or organization</a:t>
            </a:r>
          </a:p>
          <a:p>
            <a:r>
              <a:rPr lang="en-US" sz="1200" kern="1200" baseline="0" dirty="0" smtClean="0">
                <a:solidFill>
                  <a:schemeClr val="tx1"/>
                </a:solidFill>
                <a:latin typeface="Arial" pitchFamily="-107" charset="0"/>
                <a:ea typeface="+mn-ea"/>
                <a:cs typeface="+mn-cs"/>
              </a:rPr>
              <a:t>provides security services to protect sensitive and critical system resources (RFC</a:t>
            </a:r>
          </a:p>
          <a:p>
            <a:r>
              <a:rPr lang="en-US" sz="1200" kern="1200" baseline="0" dirty="0" smtClean="0">
                <a:solidFill>
                  <a:schemeClr val="tx1"/>
                </a:solidFill>
                <a:latin typeface="Arial" pitchFamily="-107" charset="0"/>
                <a:ea typeface="+mn-ea"/>
                <a:cs typeface="+mn-cs"/>
              </a:rPr>
              <a:t>2828). Such a formal security policy lends itself to being enforced by the system’s</a:t>
            </a:r>
          </a:p>
          <a:p>
            <a:r>
              <a:rPr lang="en-US" sz="1200" kern="1200" baseline="0" dirty="0" smtClean="0">
                <a:solidFill>
                  <a:schemeClr val="tx1"/>
                </a:solidFill>
                <a:latin typeface="Arial" pitchFamily="-107" charset="0"/>
                <a:ea typeface="+mn-ea"/>
                <a:cs typeface="+mn-cs"/>
              </a:rPr>
              <a:t>technical controls as well as its management and operational controls.</a:t>
            </a:r>
          </a:p>
          <a:p>
            <a:r>
              <a:rPr lang="en-US" sz="1200" kern="1200" baseline="0" dirty="0" smtClean="0">
                <a:solidFill>
                  <a:schemeClr val="tx1"/>
                </a:solidFill>
                <a:latin typeface="Arial" pitchFamily="-107" charset="0"/>
                <a:ea typeface="+mn-ea"/>
                <a:cs typeface="+mn-cs"/>
              </a:rPr>
              <a:t>In developing a security policy, a security manager needs to consider the</a:t>
            </a:r>
          </a:p>
          <a:p>
            <a:r>
              <a:rPr lang="en-US" sz="1200" kern="1200" baseline="0" dirty="0" smtClean="0">
                <a:solidFill>
                  <a:schemeClr val="tx1"/>
                </a:solidFill>
                <a:latin typeface="Arial" pitchFamily="-107" charset="0"/>
                <a:ea typeface="+mn-ea"/>
                <a:cs typeface="+mn-cs"/>
              </a:rPr>
              <a:t>following factors: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The value of the assets being protected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The vulnerabilities of the system</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Potential threats and the likelihood of attacks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Further, the manager must consider the following trade-offs: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Ease of use versus security: Virtually all security measures involve some penalty</a:t>
            </a:r>
          </a:p>
          <a:p>
            <a:r>
              <a:rPr lang="en-US" sz="1200" kern="1200" baseline="0" dirty="0" smtClean="0">
                <a:solidFill>
                  <a:schemeClr val="tx1"/>
                </a:solidFill>
                <a:latin typeface="Arial" pitchFamily="-107" charset="0"/>
                <a:ea typeface="+mn-ea"/>
                <a:cs typeface="+mn-cs"/>
              </a:rPr>
              <a:t>in the area of ease of use. The following are some examples. Access control</a:t>
            </a:r>
          </a:p>
          <a:p>
            <a:r>
              <a:rPr lang="en-US" sz="1200" kern="1200" baseline="0" dirty="0" smtClean="0">
                <a:solidFill>
                  <a:schemeClr val="tx1"/>
                </a:solidFill>
                <a:latin typeface="Arial" pitchFamily="-107" charset="0"/>
                <a:ea typeface="+mn-ea"/>
                <a:cs typeface="+mn-cs"/>
              </a:rPr>
              <a:t>mechanisms require users to remember passwords and perhaps perform other</a:t>
            </a:r>
          </a:p>
          <a:p>
            <a:r>
              <a:rPr lang="en-US" sz="1200" kern="1200" baseline="0" dirty="0" smtClean="0">
                <a:solidFill>
                  <a:schemeClr val="tx1"/>
                </a:solidFill>
                <a:latin typeface="Arial" pitchFamily="-107" charset="0"/>
                <a:ea typeface="+mn-ea"/>
                <a:cs typeface="+mn-cs"/>
              </a:rPr>
              <a:t>access control actions. Firewalls and other network security measures may</a:t>
            </a:r>
          </a:p>
          <a:p>
            <a:r>
              <a:rPr lang="en-US" sz="1200" kern="1200" baseline="0" dirty="0" smtClean="0">
                <a:solidFill>
                  <a:schemeClr val="tx1"/>
                </a:solidFill>
                <a:latin typeface="Arial" pitchFamily="-107" charset="0"/>
                <a:ea typeface="+mn-ea"/>
                <a:cs typeface="+mn-cs"/>
              </a:rPr>
              <a:t>reduce available transmission capacity or slow response time. Virus-checking</a:t>
            </a:r>
          </a:p>
          <a:p>
            <a:r>
              <a:rPr lang="en-US" sz="1200" kern="1200" baseline="0" dirty="0" smtClean="0">
                <a:solidFill>
                  <a:schemeClr val="tx1"/>
                </a:solidFill>
                <a:latin typeface="Arial" pitchFamily="-107" charset="0"/>
                <a:ea typeface="+mn-ea"/>
                <a:cs typeface="+mn-cs"/>
              </a:rPr>
              <a:t>software reduces available processing power and introduces the possibility of</a:t>
            </a:r>
          </a:p>
          <a:p>
            <a:r>
              <a:rPr lang="en-US" sz="1200" kern="1200" baseline="0" dirty="0" smtClean="0">
                <a:solidFill>
                  <a:schemeClr val="tx1"/>
                </a:solidFill>
                <a:latin typeface="Arial" pitchFamily="-107" charset="0"/>
                <a:ea typeface="+mn-ea"/>
                <a:cs typeface="+mn-cs"/>
              </a:rPr>
              <a:t>system crashes or malfunctions due to improper interaction between the security</a:t>
            </a:r>
          </a:p>
          <a:p>
            <a:r>
              <a:rPr lang="en-US" sz="1200" kern="1200" baseline="0" dirty="0" smtClean="0">
                <a:solidFill>
                  <a:schemeClr val="tx1"/>
                </a:solidFill>
                <a:latin typeface="Arial" pitchFamily="-107" charset="0"/>
                <a:ea typeface="+mn-ea"/>
                <a:cs typeface="+mn-cs"/>
              </a:rPr>
              <a:t>software and the operating system.</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Cost of security versus cost of failure and recovery: In addition to ease of use</a:t>
            </a:r>
          </a:p>
          <a:p>
            <a:r>
              <a:rPr lang="en-US" sz="1200" kern="1200" baseline="0" dirty="0" smtClean="0">
                <a:solidFill>
                  <a:schemeClr val="tx1"/>
                </a:solidFill>
                <a:latin typeface="Arial" pitchFamily="-107" charset="0"/>
                <a:ea typeface="+mn-ea"/>
                <a:cs typeface="+mn-cs"/>
              </a:rPr>
              <a:t>and performance costs, there are direct monetary costs in implementing and</a:t>
            </a:r>
          </a:p>
          <a:p>
            <a:r>
              <a:rPr lang="en-US" sz="1200" kern="1200" baseline="0" dirty="0" smtClean="0">
                <a:solidFill>
                  <a:schemeClr val="tx1"/>
                </a:solidFill>
                <a:latin typeface="Arial" pitchFamily="-107" charset="0"/>
                <a:ea typeface="+mn-ea"/>
                <a:cs typeface="+mn-cs"/>
              </a:rPr>
              <a:t>maintaining security measures. All of these costs must be balanced against the</a:t>
            </a:r>
          </a:p>
          <a:p>
            <a:r>
              <a:rPr lang="en-US" sz="1200" kern="1200" baseline="0" dirty="0" smtClean="0">
                <a:solidFill>
                  <a:schemeClr val="tx1"/>
                </a:solidFill>
                <a:latin typeface="Arial" pitchFamily="-107" charset="0"/>
                <a:ea typeface="+mn-ea"/>
                <a:cs typeface="+mn-cs"/>
              </a:rPr>
              <a:t>cost of security failure and recovery if certain security measures are lacking.</a:t>
            </a:r>
          </a:p>
          <a:p>
            <a:r>
              <a:rPr lang="en-US" sz="1200" kern="1200" baseline="0" dirty="0" smtClean="0">
                <a:solidFill>
                  <a:schemeClr val="tx1"/>
                </a:solidFill>
                <a:latin typeface="Arial" pitchFamily="-107" charset="0"/>
                <a:ea typeface="+mn-ea"/>
                <a:cs typeface="+mn-cs"/>
              </a:rPr>
              <a:t>The cost of security failure and recovery must take into account not only the</a:t>
            </a:r>
          </a:p>
          <a:p>
            <a:r>
              <a:rPr lang="en-US" sz="1200" kern="1200" baseline="0" dirty="0" smtClean="0">
                <a:solidFill>
                  <a:schemeClr val="tx1"/>
                </a:solidFill>
                <a:latin typeface="Arial" pitchFamily="-107" charset="0"/>
                <a:ea typeface="+mn-ea"/>
                <a:cs typeface="+mn-cs"/>
              </a:rPr>
              <a:t>value of the assets being protected and the damages resulting from a security</a:t>
            </a:r>
          </a:p>
          <a:p>
            <a:r>
              <a:rPr lang="en-US" sz="1200" kern="1200" baseline="0" dirty="0" smtClean="0">
                <a:solidFill>
                  <a:schemeClr val="tx1"/>
                </a:solidFill>
                <a:latin typeface="Arial" pitchFamily="-107" charset="0"/>
                <a:ea typeface="+mn-ea"/>
                <a:cs typeface="+mn-cs"/>
              </a:rPr>
              <a:t>violation, but also the risk, which is the probability that a particular threat will</a:t>
            </a:r>
          </a:p>
          <a:p>
            <a:r>
              <a:rPr lang="en-US" sz="1200" kern="1200" baseline="0" dirty="0" smtClean="0">
                <a:solidFill>
                  <a:schemeClr val="tx1"/>
                </a:solidFill>
                <a:latin typeface="Arial" pitchFamily="-107" charset="0"/>
                <a:ea typeface="+mn-ea"/>
                <a:cs typeface="+mn-cs"/>
              </a:rPr>
              <a:t>exploit a particular vulnerability with a particular harmful result.</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Security policy is thus a business decision, possibly influenced by legal requirements.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30</a:t>
            </a:fld>
            <a:endParaRPr lang="en-AU" dirty="0"/>
          </a:p>
        </p:txBody>
      </p:sp>
    </p:spTree>
    <p:extLst>
      <p:ext uri="{BB962C8B-B14F-4D97-AF65-F5344CB8AC3E}">
        <p14:creationId xmlns:p14="http://schemas.microsoft.com/office/powerpoint/2010/main" val="208169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itchFamily="-107" charset="0"/>
                <a:ea typeface="+mn-ea"/>
                <a:cs typeface="+mn-cs"/>
              </a:rPr>
              <a:t>Security implementation involves four complementary courses of action: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Prevention: An ideal security scheme is one in which no attack is successful.</a:t>
            </a:r>
          </a:p>
          <a:p>
            <a:r>
              <a:rPr lang="en-US" sz="1200" kern="1200" baseline="0" dirty="0" smtClean="0">
                <a:solidFill>
                  <a:schemeClr val="tx1"/>
                </a:solidFill>
                <a:latin typeface="Arial" pitchFamily="-107" charset="0"/>
                <a:ea typeface="+mn-ea"/>
                <a:cs typeface="+mn-cs"/>
              </a:rPr>
              <a:t>Although this is not practical in all cases, there is a wide range of threats in</a:t>
            </a:r>
          </a:p>
          <a:p>
            <a:r>
              <a:rPr lang="en-US" sz="1200" kern="1200" baseline="0" dirty="0" smtClean="0">
                <a:solidFill>
                  <a:schemeClr val="tx1"/>
                </a:solidFill>
                <a:latin typeface="Arial" pitchFamily="-107" charset="0"/>
                <a:ea typeface="+mn-ea"/>
                <a:cs typeface="+mn-cs"/>
              </a:rPr>
              <a:t>which prevention is a reasonable goal. For example, consider the transmission</a:t>
            </a:r>
          </a:p>
          <a:p>
            <a:r>
              <a:rPr lang="en-US" sz="1200" kern="1200" baseline="0" dirty="0" smtClean="0">
                <a:solidFill>
                  <a:schemeClr val="tx1"/>
                </a:solidFill>
                <a:latin typeface="Arial" pitchFamily="-107" charset="0"/>
                <a:ea typeface="+mn-ea"/>
                <a:cs typeface="+mn-cs"/>
              </a:rPr>
              <a:t>of encrypted data. If a secure encryption algorithm is used, and if measures</a:t>
            </a:r>
          </a:p>
          <a:p>
            <a:r>
              <a:rPr lang="en-US" sz="1200" kern="1200" baseline="0" dirty="0" smtClean="0">
                <a:solidFill>
                  <a:schemeClr val="tx1"/>
                </a:solidFill>
                <a:latin typeface="Arial" pitchFamily="-107" charset="0"/>
                <a:ea typeface="+mn-ea"/>
                <a:cs typeface="+mn-cs"/>
              </a:rPr>
              <a:t>are in place to prevent unauthorized access to encryption keys, then attacks on</a:t>
            </a:r>
          </a:p>
          <a:p>
            <a:r>
              <a:rPr lang="en-US" sz="1200" kern="1200" baseline="0" dirty="0" smtClean="0">
                <a:solidFill>
                  <a:schemeClr val="tx1"/>
                </a:solidFill>
                <a:latin typeface="Arial" pitchFamily="-107" charset="0"/>
                <a:ea typeface="+mn-ea"/>
                <a:cs typeface="+mn-cs"/>
              </a:rPr>
              <a:t>confidentiality of the transmitted data will be prevented.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Detection: In a number of cases, absolute protection is not feasible, but it is</a:t>
            </a:r>
          </a:p>
          <a:p>
            <a:r>
              <a:rPr lang="en-US" sz="1200" kern="1200" baseline="0" dirty="0" smtClean="0">
                <a:solidFill>
                  <a:schemeClr val="tx1"/>
                </a:solidFill>
                <a:latin typeface="Arial" pitchFamily="-107" charset="0"/>
                <a:ea typeface="+mn-ea"/>
                <a:cs typeface="+mn-cs"/>
              </a:rPr>
              <a:t>practical to detect security attacks. For example, there are intrusion detection</a:t>
            </a:r>
          </a:p>
          <a:p>
            <a:r>
              <a:rPr lang="en-US" sz="1200" kern="1200" baseline="0" dirty="0" smtClean="0">
                <a:solidFill>
                  <a:schemeClr val="tx1"/>
                </a:solidFill>
                <a:latin typeface="Arial" pitchFamily="-107" charset="0"/>
                <a:ea typeface="+mn-ea"/>
                <a:cs typeface="+mn-cs"/>
              </a:rPr>
              <a:t>systems designed to detect the presence of unauthorized individuals logged</a:t>
            </a:r>
          </a:p>
          <a:p>
            <a:r>
              <a:rPr lang="en-US" sz="1200" kern="1200" baseline="0" dirty="0" smtClean="0">
                <a:solidFill>
                  <a:schemeClr val="tx1"/>
                </a:solidFill>
                <a:latin typeface="Arial" pitchFamily="-107" charset="0"/>
                <a:ea typeface="+mn-ea"/>
                <a:cs typeface="+mn-cs"/>
              </a:rPr>
              <a:t>onto a system. Another example is detection of a denial of service attack, in</a:t>
            </a:r>
          </a:p>
          <a:p>
            <a:r>
              <a:rPr lang="en-US" sz="1200" kern="1200" baseline="0" dirty="0" smtClean="0">
                <a:solidFill>
                  <a:schemeClr val="tx1"/>
                </a:solidFill>
                <a:latin typeface="Arial" pitchFamily="-107" charset="0"/>
                <a:ea typeface="+mn-ea"/>
                <a:cs typeface="+mn-cs"/>
              </a:rPr>
              <a:t>which communications or processing resources are consumed so that they are</a:t>
            </a:r>
          </a:p>
          <a:p>
            <a:r>
              <a:rPr lang="en-US" sz="1200" kern="1200" baseline="0" dirty="0" smtClean="0">
                <a:solidFill>
                  <a:schemeClr val="tx1"/>
                </a:solidFill>
                <a:latin typeface="Arial" pitchFamily="-107" charset="0"/>
                <a:ea typeface="+mn-ea"/>
                <a:cs typeface="+mn-cs"/>
              </a:rPr>
              <a:t>unavailable to legitimate users.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Response: If security mechanisms detect an ongoing attack, such as a denial of</a:t>
            </a:r>
          </a:p>
          <a:p>
            <a:r>
              <a:rPr lang="en-US" sz="1200" kern="1200" baseline="0" dirty="0" smtClean="0">
                <a:solidFill>
                  <a:schemeClr val="tx1"/>
                </a:solidFill>
                <a:latin typeface="Arial" pitchFamily="-107" charset="0"/>
                <a:ea typeface="+mn-ea"/>
                <a:cs typeface="+mn-cs"/>
              </a:rPr>
              <a:t>service attack, the system may be able to respond in such a way as to halt the</a:t>
            </a:r>
          </a:p>
          <a:p>
            <a:r>
              <a:rPr lang="en-US" sz="1200" kern="1200" baseline="0" dirty="0" smtClean="0">
                <a:solidFill>
                  <a:schemeClr val="tx1"/>
                </a:solidFill>
                <a:latin typeface="Arial" pitchFamily="-107" charset="0"/>
                <a:ea typeface="+mn-ea"/>
                <a:cs typeface="+mn-cs"/>
              </a:rPr>
              <a:t>attack and prevent further damage.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Recovery: An example of recovery is the use of backup systems, so that if data</a:t>
            </a:r>
          </a:p>
          <a:p>
            <a:r>
              <a:rPr lang="en-US" sz="1200" kern="1200" baseline="0" dirty="0" smtClean="0">
                <a:solidFill>
                  <a:schemeClr val="tx1"/>
                </a:solidFill>
                <a:latin typeface="Arial" pitchFamily="-107" charset="0"/>
                <a:ea typeface="+mn-ea"/>
                <a:cs typeface="+mn-cs"/>
              </a:rPr>
              <a:t>integrity is compromised, a prior, correct copy of the data can be reloaded.</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31</a:t>
            </a:fld>
            <a:endParaRPr lang="en-AU" dirty="0"/>
          </a:p>
        </p:txBody>
      </p:sp>
    </p:spTree>
    <p:extLst>
      <p:ext uri="{BB962C8B-B14F-4D97-AF65-F5344CB8AC3E}">
        <p14:creationId xmlns:p14="http://schemas.microsoft.com/office/powerpoint/2010/main" val="1137554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Arial" pitchFamily="-107" charset="0"/>
                <a:ea typeface="+mn-ea"/>
                <a:cs typeface="+mn-cs"/>
              </a:rPr>
              <a:t>Those who are “consumers” of computer security services and mechanisms (e.g.,</a:t>
            </a:r>
          </a:p>
          <a:p>
            <a:r>
              <a:rPr lang="en-US" sz="1200" kern="1200" baseline="0" dirty="0" smtClean="0">
                <a:solidFill>
                  <a:schemeClr val="tx1"/>
                </a:solidFill>
                <a:latin typeface="Arial" pitchFamily="-107" charset="0"/>
                <a:ea typeface="+mn-ea"/>
                <a:cs typeface="+mn-cs"/>
              </a:rPr>
              <a:t>system managers, vendors, customers, and end users) desire a belief that the security</a:t>
            </a:r>
          </a:p>
          <a:p>
            <a:r>
              <a:rPr lang="en-US" sz="1200" kern="1200" baseline="0" dirty="0" smtClean="0">
                <a:solidFill>
                  <a:schemeClr val="tx1"/>
                </a:solidFill>
                <a:latin typeface="Arial" pitchFamily="-107" charset="0"/>
                <a:ea typeface="+mn-ea"/>
                <a:cs typeface="+mn-cs"/>
              </a:rPr>
              <a:t>measures in place work as intended. That is, security consumers want to feel that the</a:t>
            </a:r>
          </a:p>
          <a:p>
            <a:r>
              <a:rPr lang="en-US" sz="1200" kern="1200" baseline="0" dirty="0" smtClean="0">
                <a:solidFill>
                  <a:schemeClr val="tx1"/>
                </a:solidFill>
                <a:latin typeface="Arial" pitchFamily="-107" charset="0"/>
                <a:ea typeface="+mn-ea"/>
                <a:cs typeface="+mn-cs"/>
              </a:rPr>
              <a:t>security infrastructure of their systems meet security requirements and enforce security</a:t>
            </a:r>
          </a:p>
          <a:p>
            <a:r>
              <a:rPr lang="en-US" sz="1200" kern="1200" baseline="0" dirty="0" smtClean="0">
                <a:solidFill>
                  <a:schemeClr val="tx1"/>
                </a:solidFill>
                <a:latin typeface="Arial" pitchFamily="-107" charset="0"/>
                <a:ea typeface="+mn-ea"/>
                <a:cs typeface="+mn-cs"/>
              </a:rPr>
              <a:t>policies. These considerations bring us to the concepts of assurance and evaluation.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NIST Computer Security Handbook [NIST95] defines </a:t>
            </a:r>
            <a:r>
              <a:rPr lang="en-US" sz="1200" b="1" kern="1200" baseline="0" dirty="0" smtClean="0">
                <a:solidFill>
                  <a:schemeClr val="tx1"/>
                </a:solidFill>
                <a:latin typeface="Arial" pitchFamily="-107" charset="0"/>
                <a:ea typeface="+mn-ea"/>
                <a:cs typeface="+mn-cs"/>
              </a:rPr>
              <a:t>assurance as the</a:t>
            </a:r>
          </a:p>
          <a:p>
            <a:r>
              <a:rPr lang="en-US" sz="1200" kern="1200" baseline="0" dirty="0" smtClean="0">
                <a:solidFill>
                  <a:schemeClr val="tx1"/>
                </a:solidFill>
                <a:latin typeface="Arial" pitchFamily="-107" charset="0"/>
                <a:ea typeface="+mn-ea"/>
                <a:cs typeface="+mn-cs"/>
              </a:rPr>
              <a:t>degree of confidence one has that the security measures, both technical and operational,</a:t>
            </a:r>
          </a:p>
          <a:p>
            <a:r>
              <a:rPr lang="en-US" sz="1200" kern="1200" baseline="0" dirty="0" smtClean="0">
                <a:solidFill>
                  <a:schemeClr val="tx1"/>
                </a:solidFill>
                <a:latin typeface="Arial" pitchFamily="-107" charset="0"/>
                <a:ea typeface="+mn-ea"/>
                <a:cs typeface="+mn-cs"/>
              </a:rPr>
              <a:t>work as intended to protect the system and the information it processes. This</a:t>
            </a:r>
          </a:p>
          <a:p>
            <a:r>
              <a:rPr lang="en-US" sz="1200" kern="1200" baseline="0" dirty="0" smtClean="0">
                <a:solidFill>
                  <a:schemeClr val="tx1"/>
                </a:solidFill>
                <a:latin typeface="Arial" pitchFamily="-107" charset="0"/>
                <a:ea typeface="+mn-ea"/>
                <a:cs typeface="+mn-cs"/>
              </a:rPr>
              <a:t>encompasses both system design and system implementation. Thus, assurance deals</a:t>
            </a:r>
          </a:p>
          <a:p>
            <a:r>
              <a:rPr lang="en-US" sz="1200" kern="1200" baseline="0" dirty="0" smtClean="0">
                <a:solidFill>
                  <a:schemeClr val="tx1"/>
                </a:solidFill>
                <a:latin typeface="Arial" pitchFamily="-107" charset="0"/>
                <a:ea typeface="+mn-ea"/>
                <a:cs typeface="+mn-cs"/>
              </a:rPr>
              <a:t>with the questions, “Does the security system design meet its requirements?” and</a:t>
            </a:r>
          </a:p>
          <a:p>
            <a:r>
              <a:rPr lang="en-US" sz="1200" kern="1200" baseline="0" dirty="0" smtClean="0">
                <a:solidFill>
                  <a:schemeClr val="tx1"/>
                </a:solidFill>
                <a:latin typeface="Arial" pitchFamily="-107" charset="0"/>
                <a:ea typeface="+mn-ea"/>
                <a:cs typeface="+mn-cs"/>
              </a:rPr>
              <a:t>“Does the security system implementation meet its specifications?”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Note that assurance is expressed as a degree of confidence, not in terms of a formal</a:t>
            </a:r>
          </a:p>
          <a:p>
            <a:r>
              <a:rPr lang="en-US" sz="1200" kern="1200" baseline="0" dirty="0" smtClean="0">
                <a:solidFill>
                  <a:schemeClr val="tx1"/>
                </a:solidFill>
                <a:latin typeface="Arial" pitchFamily="-107" charset="0"/>
                <a:ea typeface="+mn-ea"/>
                <a:cs typeface="+mn-cs"/>
              </a:rPr>
              <a:t>proof that a design or implementation is correct. With the present state of the art,</a:t>
            </a:r>
          </a:p>
          <a:p>
            <a:r>
              <a:rPr lang="en-US" sz="1200" kern="1200" baseline="0" dirty="0" smtClean="0">
                <a:solidFill>
                  <a:schemeClr val="tx1"/>
                </a:solidFill>
                <a:latin typeface="Arial" pitchFamily="-107" charset="0"/>
                <a:ea typeface="+mn-ea"/>
                <a:cs typeface="+mn-cs"/>
              </a:rPr>
              <a:t>it is very difficult if not impossible to move beyond a degree of confidence to absolute</a:t>
            </a:r>
          </a:p>
          <a:p>
            <a:r>
              <a:rPr lang="en-US" sz="1200" kern="1200" baseline="0" dirty="0" smtClean="0">
                <a:solidFill>
                  <a:schemeClr val="tx1"/>
                </a:solidFill>
                <a:latin typeface="Arial" pitchFamily="-107" charset="0"/>
                <a:ea typeface="+mn-ea"/>
                <a:cs typeface="+mn-cs"/>
              </a:rPr>
              <a:t>proof. Much work has been done in developing formal models that define requirements</a:t>
            </a:r>
          </a:p>
          <a:p>
            <a:r>
              <a:rPr lang="en-US" sz="1200" kern="1200" baseline="0" dirty="0" smtClean="0">
                <a:solidFill>
                  <a:schemeClr val="tx1"/>
                </a:solidFill>
                <a:latin typeface="Arial" pitchFamily="-107" charset="0"/>
                <a:ea typeface="+mn-ea"/>
                <a:cs typeface="+mn-cs"/>
              </a:rPr>
              <a:t>and characterize designs and implementations, together with logical and mathematical</a:t>
            </a:r>
          </a:p>
          <a:p>
            <a:r>
              <a:rPr lang="en-US" sz="1200" kern="1200" baseline="0" dirty="0" smtClean="0">
                <a:solidFill>
                  <a:schemeClr val="tx1"/>
                </a:solidFill>
                <a:latin typeface="Arial" pitchFamily="-107" charset="0"/>
                <a:ea typeface="+mn-ea"/>
                <a:cs typeface="+mn-cs"/>
              </a:rPr>
              <a:t>techniques for addressing these issues. But assurance is still a matter of degree.</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Evaluation is the process of examining a computer product or system with</a:t>
            </a:r>
          </a:p>
          <a:p>
            <a:r>
              <a:rPr lang="en-US" sz="1200" kern="1200" baseline="0" dirty="0" smtClean="0">
                <a:solidFill>
                  <a:schemeClr val="tx1"/>
                </a:solidFill>
                <a:latin typeface="Arial" pitchFamily="-107" charset="0"/>
                <a:ea typeface="+mn-ea"/>
                <a:cs typeface="+mn-cs"/>
              </a:rPr>
              <a:t>respect to certain criteria. Evaluation involves testing and may also involve formal</a:t>
            </a:r>
          </a:p>
          <a:p>
            <a:r>
              <a:rPr lang="en-US" sz="1200" kern="1200" baseline="0" dirty="0" smtClean="0">
                <a:solidFill>
                  <a:schemeClr val="tx1"/>
                </a:solidFill>
                <a:latin typeface="Arial" pitchFamily="-107" charset="0"/>
                <a:ea typeface="+mn-ea"/>
                <a:cs typeface="+mn-cs"/>
              </a:rPr>
              <a:t>analytic or mathematical techniques. The central thrust of work in this area is</a:t>
            </a:r>
          </a:p>
          <a:p>
            <a:r>
              <a:rPr lang="en-US" sz="1200" kern="1200" baseline="0" dirty="0" smtClean="0">
                <a:solidFill>
                  <a:schemeClr val="tx1"/>
                </a:solidFill>
                <a:latin typeface="Arial" pitchFamily="-107" charset="0"/>
                <a:ea typeface="+mn-ea"/>
                <a:cs typeface="+mn-cs"/>
              </a:rPr>
              <a:t>the development of evaluation criteria that can be applied to any security system</a:t>
            </a:r>
          </a:p>
          <a:p>
            <a:r>
              <a:rPr lang="en-US" sz="1200" kern="1200" baseline="0" dirty="0" smtClean="0">
                <a:solidFill>
                  <a:schemeClr val="tx1"/>
                </a:solidFill>
                <a:latin typeface="Arial" pitchFamily="-107" charset="0"/>
                <a:ea typeface="+mn-ea"/>
                <a:cs typeface="+mn-cs"/>
              </a:rPr>
              <a:t>(encompassing security services and mechanisms) and that are broadly supported</a:t>
            </a:r>
          </a:p>
          <a:p>
            <a:r>
              <a:rPr lang="en-US" sz="1200" kern="1200" baseline="0" dirty="0" smtClean="0">
                <a:solidFill>
                  <a:schemeClr val="tx1"/>
                </a:solidFill>
                <a:latin typeface="Arial" pitchFamily="-107" charset="0"/>
                <a:ea typeface="+mn-ea"/>
                <a:cs typeface="+mn-cs"/>
              </a:rPr>
              <a:t>for making product comparisons.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32</a:t>
            </a:fld>
            <a:endParaRPr lang="en-AU" dirty="0"/>
          </a:p>
        </p:txBody>
      </p:sp>
    </p:spTree>
    <p:extLst>
      <p:ext uri="{BB962C8B-B14F-4D97-AF65-F5344CB8AC3E}">
        <p14:creationId xmlns:p14="http://schemas.microsoft.com/office/powerpoint/2010/main" val="18398776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pPr/>
              <a:t>33</a:t>
            </a:fld>
            <a:endParaRPr lang="en-AU" dirty="0"/>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1 summary.</a:t>
            </a:r>
          </a:p>
        </p:txBody>
      </p:sp>
    </p:spTree>
    <p:extLst>
      <p:ext uri="{BB962C8B-B14F-4D97-AF65-F5344CB8AC3E}">
        <p14:creationId xmlns:p14="http://schemas.microsoft.com/office/powerpoint/2010/main" val="468629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BA7E3-9315-504F-ADB4-77D054D71CB3}" type="slidenum">
              <a:rPr lang="en-AU"/>
              <a:pPr/>
              <a:t>4</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These three concepts form what is often referred to as the </a:t>
            </a:r>
            <a:r>
              <a:rPr lang="en-US" sz="1200" b="1" kern="1200" baseline="0" dirty="0" smtClean="0">
                <a:solidFill>
                  <a:schemeClr val="tx1"/>
                </a:solidFill>
                <a:latin typeface="Arial" pitchFamily="-107" charset="0"/>
                <a:ea typeface="+mn-ea"/>
                <a:cs typeface="+mn-cs"/>
              </a:rPr>
              <a:t>CIA triad</a:t>
            </a:r>
          </a:p>
          <a:p>
            <a:r>
              <a:rPr lang="en-US" sz="1200" kern="1200" baseline="0" dirty="0" smtClean="0">
                <a:solidFill>
                  <a:schemeClr val="tx1"/>
                </a:solidFill>
                <a:latin typeface="Arial" pitchFamily="-107" charset="0"/>
                <a:ea typeface="+mn-ea"/>
                <a:cs typeface="+mn-cs"/>
              </a:rPr>
              <a:t>( Figure 1.1 ). The three concepts embody the fundamental security objectives for</a:t>
            </a:r>
          </a:p>
          <a:p>
            <a:r>
              <a:rPr lang="en-US" sz="1200" kern="1200" baseline="0" dirty="0" smtClean="0">
                <a:solidFill>
                  <a:schemeClr val="tx1"/>
                </a:solidFill>
                <a:latin typeface="Arial" pitchFamily="-107" charset="0"/>
                <a:ea typeface="+mn-ea"/>
                <a:cs typeface="+mn-cs"/>
              </a:rPr>
              <a:t>both data and for information and computing services.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For example, the NIST standard FIPS 199 </a:t>
            </a:r>
            <a:r>
              <a:rPr lang="en-US" sz="1200" kern="1200" baseline="0" dirty="0" smtClean="0">
                <a:solidFill>
                  <a:schemeClr val="tx1"/>
                </a:solidFill>
                <a:latin typeface="Arial" pitchFamily="-107" charset="0"/>
                <a:ea typeface="+mn-ea"/>
                <a:cs typeface="+mn-cs"/>
              </a:rPr>
              <a:t>( </a:t>
            </a:r>
            <a:r>
              <a:rPr lang="en-US" sz="1200" i="1" kern="1200" baseline="0" dirty="0" smtClean="0">
                <a:solidFill>
                  <a:schemeClr val="tx1"/>
                </a:solidFill>
                <a:latin typeface="Arial" pitchFamily="-107" charset="0"/>
                <a:ea typeface="+mn-ea"/>
                <a:cs typeface="+mn-cs"/>
              </a:rPr>
              <a:t>Standards for Security Categorization of Federal Information</a:t>
            </a:r>
          </a:p>
          <a:p>
            <a:r>
              <a:rPr lang="en-US" sz="1200" i="1" kern="1200" baseline="0" dirty="0" smtClean="0">
                <a:solidFill>
                  <a:schemeClr val="tx1"/>
                </a:solidFill>
                <a:latin typeface="Arial" pitchFamily="-107" charset="0"/>
                <a:ea typeface="+mn-ea"/>
                <a:cs typeface="+mn-cs"/>
              </a:rPr>
              <a:t>and Information Systems ) lists confidentiality, integrity, and availability as the three</a:t>
            </a:r>
          </a:p>
          <a:p>
            <a:r>
              <a:rPr lang="en-US" sz="1200" kern="1200" baseline="0" dirty="0" smtClean="0">
                <a:solidFill>
                  <a:schemeClr val="tx1"/>
                </a:solidFill>
                <a:latin typeface="Arial" pitchFamily="-107" charset="0"/>
                <a:ea typeface="+mn-ea"/>
                <a:cs typeface="+mn-cs"/>
              </a:rPr>
              <a:t>security objectives for information and for information systems. </a:t>
            </a:r>
          </a:p>
          <a:p>
            <a:endParaRPr lang="en-US" sz="1200" kern="1200" baseline="0" dirty="0" smtClean="0">
              <a:solidFill>
                <a:schemeClr val="tx1"/>
              </a:solidFill>
              <a:latin typeface="Arial" pitchFamily="-107" charset="0"/>
              <a:ea typeface="+mn-ea"/>
              <a:cs typeface="+mn-cs"/>
            </a:endParaRPr>
          </a:p>
        </p:txBody>
      </p:sp>
    </p:spTree>
    <p:extLst>
      <p:ext uri="{BB962C8B-B14F-4D97-AF65-F5344CB8AC3E}">
        <p14:creationId xmlns:p14="http://schemas.microsoft.com/office/powerpoint/2010/main" val="204143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1" kern="1200" baseline="0" dirty="0" smtClean="0">
                <a:solidFill>
                  <a:schemeClr val="tx1"/>
                </a:solidFill>
                <a:latin typeface="Arial" pitchFamily="-107" charset="0"/>
                <a:ea typeface="+mn-ea"/>
                <a:cs typeface="+mn-cs"/>
              </a:rPr>
              <a:t>FIPS PUB 199</a:t>
            </a:r>
          </a:p>
          <a:p>
            <a:r>
              <a:rPr lang="en-US" sz="1200" kern="1200" baseline="0" dirty="0" smtClean="0">
                <a:solidFill>
                  <a:schemeClr val="tx1"/>
                </a:solidFill>
                <a:latin typeface="Arial" pitchFamily="-107" charset="0"/>
                <a:ea typeface="+mn-ea"/>
                <a:cs typeface="+mn-cs"/>
              </a:rPr>
              <a:t>provides a useful characterization of these three objectives in terms of requirements</a:t>
            </a:r>
          </a:p>
          <a:p>
            <a:r>
              <a:rPr lang="en-US" sz="1200" kern="1200" baseline="0" dirty="0" smtClean="0">
                <a:solidFill>
                  <a:schemeClr val="tx1"/>
                </a:solidFill>
                <a:latin typeface="Arial" pitchFamily="-107" charset="0"/>
                <a:ea typeface="+mn-ea"/>
                <a:cs typeface="+mn-cs"/>
              </a:rPr>
              <a:t>and the definition of a loss of security in each category: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Confidentiality: Preserving authorized restrictions on information access</a:t>
            </a:r>
          </a:p>
          <a:p>
            <a:r>
              <a:rPr lang="en-US" sz="1200" kern="1200" baseline="0" dirty="0" smtClean="0">
                <a:solidFill>
                  <a:schemeClr val="tx1"/>
                </a:solidFill>
                <a:latin typeface="Arial" pitchFamily="-107" charset="0"/>
                <a:ea typeface="+mn-ea"/>
                <a:cs typeface="+mn-cs"/>
              </a:rPr>
              <a:t>and disclosure, including means for protecting personal privacy and proprietary</a:t>
            </a:r>
          </a:p>
          <a:p>
            <a:r>
              <a:rPr lang="en-US" sz="1200" kern="1200" baseline="0" dirty="0" smtClean="0">
                <a:solidFill>
                  <a:schemeClr val="tx1"/>
                </a:solidFill>
                <a:latin typeface="Arial" pitchFamily="-107" charset="0"/>
                <a:ea typeface="+mn-ea"/>
                <a:cs typeface="+mn-cs"/>
              </a:rPr>
              <a:t>information. A loss of confidentiality is the unauthorized disclosure of</a:t>
            </a:r>
          </a:p>
          <a:p>
            <a:r>
              <a:rPr lang="en-US" sz="1200" kern="1200" baseline="0" dirty="0" smtClean="0">
                <a:solidFill>
                  <a:schemeClr val="tx1"/>
                </a:solidFill>
                <a:latin typeface="Arial" pitchFamily="-107" charset="0"/>
                <a:ea typeface="+mn-ea"/>
                <a:cs typeface="+mn-cs"/>
              </a:rPr>
              <a:t>information.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Integrity: Guarding against improper information modification or destruction,</a:t>
            </a:r>
          </a:p>
          <a:p>
            <a:r>
              <a:rPr lang="en-US" sz="1200" kern="1200" baseline="0" dirty="0" smtClean="0">
                <a:solidFill>
                  <a:schemeClr val="tx1"/>
                </a:solidFill>
                <a:latin typeface="Arial" pitchFamily="-107" charset="0"/>
                <a:ea typeface="+mn-ea"/>
                <a:cs typeface="+mn-cs"/>
              </a:rPr>
              <a:t>including ensuring information non-repudiation and authenticity. A loss of</a:t>
            </a:r>
          </a:p>
          <a:p>
            <a:r>
              <a:rPr lang="en-US" sz="1200" kern="1200" baseline="0" dirty="0" smtClean="0">
                <a:solidFill>
                  <a:schemeClr val="tx1"/>
                </a:solidFill>
                <a:latin typeface="Arial" pitchFamily="-107" charset="0"/>
                <a:ea typeface="+mn-ea"/>
                <a:cs typeface="+mn-cs"/>
              </a:rPr>
              <a:t>integrity is the unauthorized modification or destruction of information.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Availability: Ensuring timely and reliable access to and use of information.</a:t>
            </a:r>
          </a:p>
          <a:p>
            <a:r>
              <a:rPr lang="en-US" sz="1200" kern="1200" baseline="0" dirty="0" smtClean="0">
                <a:solidFill>
                  <a:schemeClr val="tx1"/>
                </a:solidFill>
                <a:latin typeface="Arial" pitchFamily="-107" charset="0"/>
                <a:ea typeface="+mn-ea"/>
                <a:cs typeface="+mn-cs"/>
              </a:rPr>
              <a:t>A loss of availability is the disruption of access to or use of information or an</a:t>
            </a:r>
          </a:p>
          <a:p>
            <a:r>
              <a:rPr lang="en-US" sz="1200" kern="1200" baseline="0" dirty="0" smtClean="0">
                <a:solidFill>
                  <a:schemeClr val="tx1"/>
                </a:solidFill>
                <a:latin typeface="Arial" pitchFamily="-107" charset="0"/>
                <a:ea typeface="+mn-ea"/>
                <a:cs typeface="+mn-cs"/>
              </a:rPr>
              <a:t>information system.</a:t>
            </a:r>
          </a:p>
          <a:p>
            <a:endParaRPr lang="en-US" dirty="0" smtClean="0">
              <a:latin typeface="Times New Roman" pitchFamily="-107" charset="0"/>
            </a:endParaRPr>
          </a:p>
          <a:p>
            <a:r>
              <a:rPr lang="en-US" sz="1200" kern="1200" baseline="0" dirty="0" smtClean="0">
                <a:solidFill>
                  <a:schemeClr val="tx1"/>
                </a:solidFill>
                <a:latin typeface="Arial" pitchFamily="-107" charset="0"/>
                <a:ea typeface="+mn-ea"/>
                <a:cs typeface="+mn-cs"/>
              </a:rPr>
              <a:t>Although the use of the CIA triad to define security objectives is well established,</a:t>
            </a:r>
          </a:p>
          <a:p>
            <a:r>
              <a:rPr lang="en-US" sz="1200" kern="1200" baseline="0" dirty="0" smtClean="0">
                <a:solidFill>
                  <a:schemeClr val="tx1"/>
                </a:solidFill>
                <a:latin typeface="Arial" pitchFamily="-107" charset="0"/>
                <a:ea typeface="+mn-ea"/>
                <a:cs typeface="+mn-cs"/>
              </a:rPr>
              <a:t>some in the security field feel that additional concepts are needed to present</a:t>
            </a:r>
          </a:p>
          <a:p>
            <a:r>
              <a:rPr lang="en-US" sz="1200" kern="1200" baseline="0" dirty="0" smtClean="0">
                <a:solidFill>
                  <a:schemeClr val="tx1"/>
                </a:solidFill>
                <a:latin typeface="Arial" pitchFamily="-107" charset="0"/>
                <a:ea typeface="+mn-ea"/>
                <a:cs typeface="+mn-cs"/>
              </a:rPr>
              <a:t>a complete picture. </a:t>
            </a:r>
            <a:r>
              <a:rPr lang="en-US" sz="1200" b="1" kern="1200" baseline="0" dirty="0" smtClean="0">
                <a:solidFill>
                  <a:schemeClr val="tx1"/>
                </a:solidFill>
                <a:latin typeface="Arial" pitchFamily="-107" charset="0"/>
                <a:ea typeface="+mn-ea"/>
                <a:cs typeface="+mn-cs"/>
              </a:rPr>
              <a:t>Two of the most commonly mentioned are as follows: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Authenticity: The property of being genuine and being able to be verified and</a:t>
            </a:r>
          </a:p>
          <a:p>
            <a:r>
              <a:rPr lang="en-US" sz="1200" kern="1200" baseline="0" dirty="0" smtClean="0">
                <a:solidFill>
                  <a:schemeClr val="tx1"/>
                </a:solidFill>
                <a:latin typeface="Arial" pitchFamily="-107" charset="0"/>
                <a:ea typeface="+mn-ea"/>
                <a:cs typeface="+mn-cs"/>
              </a:rPr>
              <a:t>trusted; confidence in the validity of a transmission, a message, or message</a:t>
            </a:r>
          </a:p>
          <a:p>
            <a:r>
              <a:rPr lang="en-US" sz="1200" kern="1200" baseline="0" dirty="0" smtClean="0">
                <a:solidFill>
                  <a:schemeClr val="tx1"/>
                </a:solidFill>
                <a:latin typeface="Arial" pitchFamily="-107" charset="0"/>
                <a:ea typeface="+mn-ea"/>
                <a:cs typeface="+mn-cs"/>
              </a:rPr>
              <a:t>originator. This means verifying that users are who they say they are and that</a:t>
            </a:r>
          </a:p>
          <a:p>
            <a:r>
              <a:rPr lang="en-US" sz="1200" kern="1200" baseline="0" dirty="0" smtClean="0">
                <a:solidFill>
                  <a:schemeClr val="tx1"/>
                </a:solidFill>
                <a:latin typeface="Arial" pitchFamily="-107" charset="0"/>
                <a:ea typeface="+mn-ea"/>
                <a:cs typeface="+mn-cs"/>
              </a:rPr>
              <a:t>each input arriving at the system came from a trusted source.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Accountability: The security goal that generates the requirement for actions</a:t>
            </a:r>
          </a:p>
          <a:p>
            <a:r>
              <a:rPr lang="en-US" sz="1200" kern="1200" baseline="0" dirty="0" smtClean="0">
                <a:solidFill>
                  <a:schemeClr val="tx1"/>
                </a:solidFill>
                <a:latin typeface="Arial" pitchFamily="-107" charset="0"/>
                <a:ea typeface="+mn-ea"/>
                <a:cs typeface="+mn-cs"/>
              </a:rPr>
              <a:t>of an entity to be traced uniquely to that entity. This supports nonrepudiation,</a:t>
            </a:r>
          </a:p>
          <a:p>
            <a:r>
              <a:rPr lang="en-US" sz="1200" kern="1200" baseline="0" dirty="0" smtClean="0">
                <a:solidFill>
                  <a:schemeClr val="tx1"/>
                </a:solidFill>
                <a:latin typeface="Arial" pitchFamily="-107" charset="0"/>
                <a:ea typeface="+mn-ea"/>
                <a:cs typeface="+mn-cs"/>
              </a:rPr>
              <a:t>deterrence, fault isolation, intrusion detection and prevention, and after-action</a:t>
            </a:r>
          </a:p>
          <a:p>
            <a:r>
              <a:rPr lang="en-US" sz="1200" kern="1200" baseline="0" dirty="0" smtClean="0">
                <a:solidFill>
                  <a:schemeClr val="tx1"/>
                </a:solidFill>
                <a:latin typeface="Arial" pitchFamily="-107" charset="0"/>
                <a:ea typeface="+mn-ea"/>
                <a:cs typeface="+mn-cs"/>
              </a:rPr>
              <a:t>recovery and legal action. Because truly secure systems aren’t yet an achievable</a:t>
            </a:r>
          </a:p>
          <a:p>
            <a:r>
              <a:rPr lang="en-US" sz="1200" kern="1200" baseline="0" dirty="0" smtClean="0">
                <a:solidFill>
                  <a:schemeClr val="tx1"/>
                </a:solidFill>
                <a:latin typeface="Arial" pitchFamily="-107" charset="0"/>
                <a:ea typeface="+mn-ea"/>
                <a:cs typeface="+mn-cs"/>
              </a:rPr>
              <a:t>goal, we must be able to trace a security breach to a responsible party. Systems</a:t>
            </a:r>
          </a:p>
          <a:p>
            <a:r>
              <a:rPr lang="en-US" sz="1200" kern="1200" baseline="0" dirty="0" smtClean="0">
                <a:solidFill>
                  <a:schemeClr val="tx1"/>
                </a:solidFill>
                <a:latin typeface="Arial" pitchFamily="-107" charset="0"/>
                <a:ea typeface="+mn-ea"/>
                <a:cs typeface="+mn-cs"/>
              </a:rPr>
              <a:t>must keep records of their activities to permit later forensic analysis to trace</a:t>
            </a:r>
          </a:p>
          <a:p>
            <a:r>
              <a:rPr lang="en-US" sz="1200" kern="1200" baseline="0" dirty="0" smtClean="0">
                <a:solidFill>
                  <a:schemeClr val="tx1"/>
                </a:solidFill>
                <a:latin typeface="Arial" pitchFamily="-107" charset="0"/>
                <a:ea typeface="+mn-ea"/>
                <a:cs typeface="+mn-cs"/>
              </a:rPr>
              <a:t>security breaches or to aid in transaction disputes.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Note that FIPS PUB 199 includes authenticity under integrity.</a:t>
            </a:r>
            <a:endParaRPr lang="en-US" dirty="0" smtClean="0"/>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5</a:t>
            </a:fld>
            <a:endParaRPr lang="en-AU" dirty="0"/>
          </a:p>
        </p:txBody>
      </p:sp>
    </p:spTree>
    <p:extLst>
      <p:ext uri="{BB962C8B-B14F-4D97-AF65-F5344CB8AC3E}">
        <p14:creationId xmlns:p14="http://schemas.microsoft.com/office/powerpoint/2010/main" val="2325025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6</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en-US" dirty="0">
                <a:latin typeface="Times New Roman" pitchFamily="-107" charset="0"/>
              </a:rPr>
              <a:t>Computer security is both fascinating and complex. Some of the reasons follow</a:t>
            </a:r>
            <a:r>
              <a:rPr lang="en-US" dirty="0" smtClean="0">
                <a:latin typeface="Times New Roman" pitchFamily="-107" charset="0"/>
              </a:rPr>
              <a:t>:</a:t>
            </a:r>
          </a:p>
          <a:p>
            <a:endParaRPr lang="en-US" dirty="0" smtClean="0">
              <a:latin typeface="Times New Roman" pitchFamily="-107" charset="0"/>
            </a:endParaRPr>
          </a:p>
          <a:p>
            <a:r>
              <a:rPr lang="en-US" b="1" dirty="0">
                <a:latin typeface="Times New Roman" pitchFamily="-107" charset="0"/>
              </a:rPr>
              <a:t>1.</a:t>
            </a:r>
            <a:r>
              <a:rPr lang="en-US" dirty="0">
                <a:latin typeface="Times New Roman" pitchFamily="-107" charset="0"/>
              </a:rPr>
              <a:t> Computer security is not as simple as it might first appear to the novice. The requirements seem to be straightforward, but the mechanisms used to meet those requirements can be quite complex and subtle.</a:t>
            </a:r>
          </a:p>
          <a:p>
            <a:r>
              <a:rPr lang="en-US" b="1" dirty="0">
                <a:latin typeface="Times New Roman" pitchFamily="-107" charset="0"/>
              </a:rPr>
              <a:t>2.</a:t>
            </a:r>
            <a:r>
              <a:rPr lang="en-US" dirty="0">
                <a:latin typeface="Times New Roman" pitchFamily="-107" charset="0"/>
              </a:rPr>
              <a:t> In developing a particular security mechanism or algorithm, one must always consider potential attacks (often unexpected) on those security features. </a:t>
            </a:r>
          </a:p>
          <a:p>
            <a:r>
              <a:rPr lang="en-US" b="1" dirty="0">
                <a:latin typeface="Times New Roman" pitchFamily="-107" charset="0"/>
              </a:rPr>
              <a:t>3.</a:t>
            </a:r>
            <a:r>
              <a:rPr lang="en-US" dirty="0">
                <a:latin typeface="Times New Roman" pitchFamily="-107" charset="0"/>
              </a:rPr>
              <a:t> Hence procedures used to provide particular services are often counterintuitive. </a:t>
            </a:r>
          </a:p>
          <a:p>
            <a:r>
              <a:rPr lang="en-US" b="1" dirty="0">
                <a:latin typeface="Times New Roman" pitchFamily="-107" charset="0"/>
              </a:rPr>
              <a:t>4. </a:t>
            </a:r>
            <a:r>
              <a:rPr lang="en-US" dirty="0">
                <a:latin typeface="Times New Roman" pitchFamily="-107" charset="0"/>
              </a:rPr>
              <a:t>Having designed various security mechanisms, it is necessary to decide where to use them.</a:t>
            </a:r>
          </a:p>
          <a:p>
            <a:r>
              <a:rPr lang="en-US" b="1" dirty="0">
                <a:latin typeface="Times New Roman" pitchFamily="-107" charset="0"/>
              </a:rPr>
              <a:t>5.</a:t>
            </a:r>
            <a:r>
              <a:rPr lang="en-US" dirty="0">
                <a:latin typeface="Times New Roman" pitchFamily="-107" charset="0"/>
              </a:rPr>
              <a:t> Security mechanisms typically involve more than a particular algorithm or protocol, but also require participants to have secret information, leading to issues of creation, distribution, and protection of that secret information. </a:t>
            </a:r>
          </a:p>
          <a:p>
            <a:r>
              <a:rPr lang="en-US" b="1" dirty="0">
                <a:latin typeface="Times New Roman" pitchFamily="-107" charset="0"/>
              </a:rPr>
              <a:t>6. </a:t>
            </a:r>
            <a:r>
              <a:rPr lang="en-US" dirty="0">
                <a:latin typeface="Times New Roman" pitchFamily="-107" charset="0"/>
              </a:rPr>
              <a:t>Computer security is essentially a battle of wits between a perpetrator who tries to find holes and the designer or administrator who tries to close them. </a:t>
            </a:r>
          </a:p>
          <a:p>
            <a:r>
              <a:rPr lang="en-US" b="1" dirty="0">
                <a:latin typeface="Times New Roman" pitchFamily="-107" charset="0"/>
              </a:rPr>
              <a:t>7. </a:t>
            </a:r>
            <a:r>
              <a:rPr lang="en-US" dirty="0">
                <a:latin typeface="Times New Roman" pitchFamily="-107" charset="0"/>
              </a:rPr>
              <a:t>There is a natural tendency on the part of users and system managers to perceive little benefit from security investment until a security failure occurs.</a:t>
            </a:r>
          </a:p>
          <a:p>
            <a:r>
              <a:rPr lang="en-US" b="1" dirty="0">
                <a:latin typeface="Times New Roman" pitchFamily="-107" charset="0"/>
              </a:rPr>
              <a:t>8. </a:t>
            </a:r>
            <a:r>
              <a:rPr lang="en-US" dirty="0">
                <a:latin typeface="Times New Roman" pitchFamily="-107" charset="0"/>
              </a:rPr>
              <a:t>Security requires regular monitoring, difficult in today's short-term environment.</a:t>
            </a:r>
          </a:p>
          <a:p>
            <a:r>
              <a:rPr lang="en-US" b="1" dirty="0">
                <a:latin typeface="Times New Roman" pitchFamily="-107" charset="0"/>
              </a:rPr>
              <a:t>9. </a:t>
            </a:r>
            <a:r>
              <a:rPr lang="en-US" dirty="0">
                <a:latin typeface="Times New Roman" pitchFamily="-107" charset="0"/>
              </a:rPr>
              <a:t>Security is still too often an afterthought - incorporated after the design is complete.</a:t>
            </a:r>
          </a:p>
          <a:p>
            <a:r>
              <a:rPr lang="en-US" b="1" dirty="0">
                <a:latin typeface="Times New Roman" pitchFamily="-107" charset="0"/>
              </a:rPr>
              <a:t>10. </a:t>
            </a:r>
            <a:r>
              <a:rPr lang="en-US" dirty="0">
                <a:latin typeface="Times New Roman" pitchFamily="-107" charset="0"/>
              </a:rPr>
              <a:t>Many users / security administrators view strong security as an impediment to efficient and user-friendly operation of an information system or use of information.</a:t>
            </a:r>
          </a:p>
        </p:txBody>
      </p:sp>
    </p:spTree>
    <p:extLst>
      <p:ext uri="{BB962C8B-B14F-4D97-AF65-F5344CB8AC3E}">
        <p14:creationId xmlns:p14="http://schemas.microsoft.com/office/powerpoint/2010/main" val="1173275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mn-ea"/>
                <a:cs typeface="+mn-cs"/>
              </a:rPr>
              <a:t>We now introduce some terminology that will be useful throughout the book, relying</a:t>
            </a:r>
          </a:p>
          <a:p>
            <a:r>
              <a:rPr lang="en-US" sz="1200" kern="1200" baseline="0" dirty="0" smtClean="0">
                <a:solidFill>
                  <a:schemeClr val="tx1"/>
                </a:solidFill>
                <a:latin typeface="Arial" pitchFamily="-107" charset="0"/>
                <a:ea typeface="+mn-ea"/>
                <a:cs typeface="+mn-cs"/>
              </a:rPr>
              <a:t>on </a:t>
            </a:r>
            <a:r>
              <a:rPr lang="en-US" sz="1200" b="1" kern="1200" baseline="0" dirty="0" smtClean="0">
                <a:solidFill>
                  <a:schemeClr val="tx1"/>
                </a:solidFill>
                <a:latin typeface="Arial" pitchFamily="-107" charset="0"/>
                <a:ea typeface="+mn-ea"/>
                <a:cs typeface="+mn-cs"/>
              </a:rPr>
              <a:t>RFC 2828</a:t>
            </a:r>
            <a:r>
              <a:rPr lang="en-US" sz="1200" kern="1200" baseline="0" dirty="0" smtClean="0">
                <a:solidFill>
                  <a:schemeClr val="tx1"/>
                </a:solidFill>
                <a:latin typeface="Arial" pitchFamily="-107" charset="0"/>
                <a:ea typeface="+mn-ea"/>
                <a:cs typeface="+mn-cs"/>
              </a:rPr>
              <a:t>, </a:t>
            </a:r>
            <a:r>
              <a:rPr lang="en-US" sz="1200" i="1" kern="1200" baseline="0" dirty="0" smtClean="0">
                <a:solidFill>
                  <a:schemeClr val="tx1"/>
                </a:solidFill>
                <a:latin typeface="Arial" pitchFamily="-107" charset="0"/>
                <a:ea typeface="+mn-ea"/>
                <a:cs typeface="+mn-cs"/>
              </a:rPr>
              <a:t>Internet Security Glossary . 3 Table 1.1 defines terms and Figure 1.2</a:t>
            </a:r>
          </a:p>
          <a:p>
            <a:r>
              <a:rPr lang="en-US" sz="1200" kern="1200" baseline="0" dirty="0" smtClean="0">
                <a:solidFill>
                  <a:schemeClr val="tx1"/>
                </a:solidFill>
                <a:latin typeface="Arial" pitchFamily="-107" charset="0"/>
                <a:ea typeface="+mn-ea"/>
                <a:cs typeface="+mn-cs"/>
              </a:rPr>
              <a:t>[CCPS09a] shows the relationship among some of these terms.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a:t>
            </a:fld>
            <a:endParaRPr lang="en-AU" dirty="0"/>
          </a:p>
        </p:txBody>
      </p:sp>
    </p:spTree>
    <p:extLst>
      <p:ext uri="{BB962C8B-B14F-4D97-AF65-F5344CB8AC3E}">
        <p14:creationId xmlns:p14="http://schemas.microsoft.com/office/powerpoint/2010/main" val="4086189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9BC7B0-2B08-E347-A0EA-F7E788F3AE61}" type="slidenum">
              <a:rPr lang="en-AU"/>
              <a:pPr/>
              <a:t>8</a:t>
            </a:fld>
            <a:endParaRPr lang="en-AU" dirty="0"/>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dirty="0">
                <a:latin typeface="Times New Roman" pitchFamily="-107" charset="0"/>
              </a:rPr>
              <a:t>Figure 1.2 [CCPS04a] shows the relationship among some terminology that will be useful throughout the book, drawn from </a:t>
            </a:r>
            <a:r>
              <a:rPr lang="en-US" b="1" dirty="0">
                <a:latin typeface="Times New Roman" pitchFamily="-107" charset="0"/>
              </a:rPr>
              <a:t>RFC</a:t>
            </a:r>
            <a:r>
              <a:rPr lang="en-US" dirty="0">
                <a:latin typeface="Times New Roman" pitchFamily="-107" charset="0"/>
              </a:rPr>
              <a:t> </a:t>
            </a:r>
            <a:r>
              <a:rPr lang="en-US" b="1" dirty="0">
                <a:latin typeface="Times New Roman" pitchFamily="-107" charset="0"/>
              </a:rPr>
              <a:t>2828</a:t>
            </a:r>
            <a:r>
              <a:rPr lang="en-US" dirty="0">
                <a:latin typeface="Times New Roman" pitchFamily="-107" charset="0"/>
              </a:rPr>
              <a:t>, </a:t>
            </a:r>
            <a:r>
              <a:rPr lang="en-US" i="1" dirty="0">
                <a:latin typeface="Times New Roman" pitchFamily="-107" charset="0"/>
              </a:rPr>
              <a:t>Internet Security Glossary</a:t>
            </a:r>
            <a:r>
              <a:rPr lang="en-US" i="1" dirty="0" smtClean="0">
                <a:latin typeface="Times New Roman" pitchFamily="-107" charset="0"/>
              </a:rPr>
              <a:t>:</a:t>
            </a:r>
          </a:p>
          <a:p>
            <a:endParaRPr lang="en-US" i="1" dirty="0" smtClean="0">
              <a:latin typeface="Times New Roman" pitchFamily="-107" charset="0"/>
            </a:endParaRPr>
          </a:p>
          <a:p>
            <a:r>
              <a:rPr lang="en-US" b="1" dirty="0">
                <a:latin typeface="Times New Roman" pitchFamily="-107" charset="0"/>
              </a:rPr>
              <a:t>Adversary (threat agent)</a:t>
            </a:r>
            <a:r>
              <a:rPr lang="en-US" dirty="0">
                <a:latin typeface="Times New Roman" pitchFamily="-107" charset="0"/>
              </a:rPr>
              <a:t> - An entity that attacks, or is a threat to, a system</a:t>
            </a:r>
            <a:r>
              <a:rPr lang="en-US" dirty="0" smtClean="0">
                <a:latin typeface="Times New Roman" pitchFamily="-107" charset="0"/>
              </a:rPr>
              <a:t>.</a:t>
            </a:r>
          </a:p>
          <a:p>
            <a:endParaRPr lang="en-US" dirty="0" smtClean="0">
              <a:latin typeface="Times New Roman" pitchFamily="-107" charset="0"/>
            </a:endParaRPr>
          </a:p>
          <a:p>
            <a:r>
              <a:rPr lang="en-US" b="1" dirty="0">
                <a:latin typeface="Times New Roman" pitchFamily="-107" charset="0"/>
              </a:rPr>
              <a:t>Attack</a:t>
            </a:r>
            <a:r>
              <a:rPr lang="en-US" dirty="0">
                <a:latin typeface="Times New Roman" pitchFamily="-107" charset="0"/>
              </a:rPr>
              <a:t> -An assault on system security that derives from an intelligent threat; a deliberate attempt to evade security services and violate security policy of a system</a:t>
            </a:r>
            <a:r>
              <a:rPr lang="en-US" dirty="0" smtClean="0">
                <a:latin typeface="Times New Roman" pitchFamily="-107" charset="0"/>
              </a:rPr>
              <a:t>.</a:t>
            </a:r>
          </a:p>
          <a:p>
            <a:endParaRPr lang="en-US" dirty="0" smtClean="0">
              <a:latin typeface="Times New Roman" pitchFamily="-107" charset="0"/>
            </a:endParaRPr>
          </a:p>
          <a:p>
            <a:r>
              <a:rPr lang="en-US" b="1" dirty="0">
                <a:latin typeface="Times New Roman" pitchFamily="-107" charset="0"/>
              </a:rPr>
              <a:t>Countermeasure</a:t>
            </a:r>
            <a:r>
              <a:rPr lang="en-US" dirty="0">
                <a:latin typeface="Times New Roman" pitchFamily="-107" charset="0"/>
              </a:rPr>
              <a:t> - An action, device, procedure, or technique that reduces a threat, a vulnerability, or an attack by eliminating or preventing it, by minimizing the harm it can cause, or by discovering </a:t>
            </a:r>
            <a:r>
              <a:rPr lang="en-US" dirty="0" smtClean="0">
                <a:latin typeface="Times New Roman" pitchFamily="-107" charset="0"/>
              </a:rPr>
              <a:t>and reporting </a:t>
            </a:r>
            <a:r>
              <a:rPr lang="en-US" dirty="0">
                <a:latin typeface="Times New Roman" pitchFamily="-107" charset="0"/>
              </a:rPr>
              <a:t>it so that corrective action can be taken.</a:t>
            </a:r>
            <a:endParaRPr lang="en-US" dirty="0" smtClean="0">
              <a:latin typeface="Times New Roman" pitchFamily="-107" charset="0"/>
            </a:endParaRPr>
          </a:p>
          <a:p>
            <a:endParaRPr lang="en-US" b="1" dirty="0" smtClean="0">
              <a:latin typeface="Times New Roman" pitchFamily="-107" charset="0"/>
            </a:endParaRPr>
          </a:p>
          <a:p>
            <a:r>
              <a:rPr lang="en-US" b="1" dirty="0" smtClean="0">
                <a:latin typeface="Times New Roman" pitchFamily="-107" charset="0"/>
              </a:rPr>
              <a:t>Risk</a:t>
            </a:r>
            <a:r>
              <a:rPr lang="en-US" dirty="0" smtClean="0">
                <a:latin typeface="Times New Roman" pitchFamily="-107" charset="0"/>
              </a:rPr>
              <a:t> </a:t>
            </a:r>
            <a:r>
              <a:rPr lang="en-US" dirty="0">
                <a:latin typeface="Times New Roman" pitchFamily="-107" charset="0"/>
              </a:rPr>
              <a:t>- An expectation of loss expressed as the probability that a particular threat will exploit a particular vulnerability with a particular harmful result.</a:t>
            </a:r>
            <a:endParaRPr lang="en-US" dirty="0" smtClean="0">
              <a:latin typeface="Times New Roman" pitchFamily="-107" charset="0"/>
            </a:endParaRPr>
          </a:p>
          <a:p>
            <a:endParaRPr lang="en-US" b="1" dirty="0" smtClean="0">
              <a:latin typeface="Times New Roman" pitchFamily="-107" charset="0"/>
            </a:endParaRPr>
          </a:p>
          <a:p>
            <a:r>
              <a:rPr lang="en-US" b="1" dirty="0" smtClean="0">
                <a:latin typeface="Times New Roman" pitchFamily="-107" charset="0"/>
              </a:rPr>
              <a:t>Security </a:t>
            </a:r>
            <a:r>
              <a:rPr lang="en-US" b="1" dirty="0">
                <a:latin typeface="Times New Roman" pitchFamily="-107" charset="0"/>
              </a:rPr>
              <a:t>Policy</a:t>
            </a:r>
            <a:r>
              <a:rPr lang="en-US" dirty="0">
                <a:latin typeface="Times New Roman" pitchFamily="-107" charset="0"/>
              </a:rPr>
              <a:t> - A set of rules and practices that specify how a system or org provides security services to protect sensitive and critical system resources.</a:t>
            </a:r>
            <a:endParaRPr lang="en-US" dirty="0" smtClean="0">
              <a:latin typeface="Times New Roman" pitchFamily="-107" charset="0"/>
            </a:endParaRPr>
          </a:p>
          <a:p>
            <a:endParaRPr lang="en-US" b="1" dirty="0" smtClean="0">
              <a:latin typeface="Times New Roman" pitchFamily="-107" charset="0"/>
            </a:endParaRPr>
          </a:p>
          <a:p>
            <a:r>
              <a:rPr lang="en-US" b="1" dirty="0" smtClean="0">
                <a:latin typeface="Times New Roman" pitchFamily="-107" charset="0"/>
              </a:rPr>
              <a:t>System </a:t>
            </a:r>
            <a:r>
              <a:rPr lang="en-US" b="1" dirty="0">
                <a:latin typeface="Times New Roman" pitchFamily="-107" charset="0"/>
              </a:rPr>
              <a:t>Resource (Asset)</a:t>
            </a:r>
            <a:r>
              <a:rPr lang="en-US" dirty="0">
                <a:latin typeface="Times New Roman" pitchFamily="-107" charset="0"/>
              </a:rPr>
              <a:t> - Data; a service provided by a system; a system capability; an item of system equipment; a facility that houses system operations and equipment.</a:t>
            </a:r>
            <a:endParaRPr lang="en-US" dirty="0" smtClean="0">
              <a:latin typeface="Times New Roman" pitchFamily="-107" charset="0"/>
            </a:endParaRPr>
          </a:p>
          <a:p>
            <a:endParaRPr lang="en-US" b="1" dirty="0" smtClean="0">
              <a:latin typeface="Times New Roman" pitchFamily="-107" charset="0"/>
            </a:endParaRPr>
          </a:p>
          <a:p>
            <a:r>
              <a:rPr lang="en-US" b="1" dirty="0" smtClean="0">
                <a:latin typeface="Times New Roman" pitchFamily="-107" charset="0"/>
              </a:rPr>
              <a:t>Threat</a:t>
            </a:r>
            <a:r>
              <a:rPr lang="en-US" dirty="0" smtClean="0">
                <a:latin typeface="Times New Roman" pitchFamily="-107" charset="0"/>
              </a:rPr>
              <a:t> </a:t>
            </a:r>
            <a:r>
              <a:rPr lang="en-US" dirty="0">
                <a:latin typeface="Times New Roman" pitchFamily="-107" charset="0"/>
              </a:rPr>
              <a:t>- A potential for violation of security, which exists when there is a circumstance, capability, action, or event that could breach security and cause harm.</a:t>
            </a:r>
            <a:endParaRPr lang="en-US" dirty="0" smtClean="0">
              <a:latin typeface="Times New Roman" pitchFamily="-107" charset="0"/>
            </a:endParaRPr>
          </a:p>
          <a:p>
            <a:endParaRPr lang="en-US" b="1" dirty="0" smtClean="0">
              <a:latin typeface="Times New Roman" pitchFamily="-107" charset="0"/>
            </a:endParaRPr>
          </a:p>
          <a:p>
            <a:r>
              <a:rPr lang="en-US" b="1" dirty="0" smtClean="0">
                <a:latin typeface="Times New Roman" pitchFamily="-107" charset="0"/>
              </a:rPr>
              <a:t>Vulnerability</a:t>
            </a:r>
            <a:r>
              <a:rPr lang="en-US" dirty="0" smtClean="0">
                <a:latin typeface="Times New Roman" pitchFamily="-107" charset="0"/>
              </a:rPr>
              <a:t> </a:t>
            </a:r>
            <a:r>
              <a:rPr lang="en-US" dirty="0">
                <a:latin typeface="Times New Roman" pitchFamily="-107" charset="0"/>
              </a:rPr>
              <a:t>- Flaw or weakness in a system's design, implementation, or operation and management that could be exploited to violate the system's security policy.</a:t>
            </a:r>
            <a:endParaRPr lang="en-US" i="1" dirty="0">
              <a:latin typeface="Times New Roman" pitchFamily="-107" charset="0"/>
            </a:endParaRPr>
          </a:p>
        </p:txBody>
      </p:sp>
    </p:spTree>
    <p:extLst>
      <p:ext uri="{BB962C8B-B14F-4D97-AF65-F5344CB8AC3E}">
        <p14:creationId xmlns:p14="http://schemas.microsoft.com/office/powerpoint/2010/main" val="36088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5B399-E414-264B-AC2B-BBCB3C6C6795}" type="slidenum">
              <a:rPr lang="en-AU"/>
              <a:pPr/>
              <a:t>9</a:t>
            </a:fld>
            <a:endParaRPr lang="en-AU" dirty="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In the context of security, our concern is with the </a:t>
            </a:r>
            <a:r>
              <a:rPr lang="en-US" sz="1200" b="1" kern="1200" baseline="0" dirty="0" smtClean="0">
                <a:solidFill>
                  <a:schemeClr val="tx1"/>
                </a:solidFill>
                <a:latin typeface="Arial" pitchFamily="-107" charset="0"/>
                <a:ea typeface="+mn-ea"/>
                <a:cs typeface="+mn-cs"/>
              </a:rPr>
              <a:t>vulnerabilities of system</a:t>
            </a:r>
          </a:p>
          <a:p>
            <a:r>
              <a:rPr lang="en-US" sz="1200" kern="1200" baseline="0" dirty="0" smtClean="0">
                <a:solidFill>
                  <a:schemeClr val="tx1"/>
                </a:solidFill>
                <a:latin typeface="Arial" pitchFamily="-107" charset="0"/>
                <a:ea typeface="+mn-ea"/>
                <a:cs typeface="+mn-cs"/>
              </a:rPr>
              <a:t>resources. [NRC02] lists the following general categories of vulnerabilities of a</a:t>
            </a:r>
          </a:p>
          <a:p>
            <a:r>
              <a:rPr lang="en-US" sz="1200" kern="1200" baseline="0" dirty="0" smtClean="0">
                <a:solidFill>
                  <a:schemeClr val="tx1"/>
                </a:solidFill>
                <a:latin typeface="Arial" pitchFamily="-107" charset="0"/>
                <a:ea typeface="+mn-ea"/>
                <a:cs typeface="+mn-cs"/>
              </a:rPr>
              <a:t>computer system or network asset:</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It can be </a:t>
            </a:r>
            <a:r>
              <a:rPr lang="en-US" sz="1200" b="1" kern="1200" baseline="0" dirty="0" smtClean="0">
                <a:solidFill>
                  <a:schemeClr val="tx1"/>
                </a:solidFill>
                <a:latin typeface="Arial" pitchFamily="-107" charset="0"/>
                <a:ea typeface="+mn-ea"/>
                <a:cs typeface="+mn-cs"/>
              </a:rPr>
              <a:t>corrupted , so that it does the wrong thing or gives wrong answers.</a:t>
            </a:r>
          </a:p>
          <a:p>
            <a:r>
              <a:rPr lang="en-US" sz="1200" kern="1200" baseline="0" dirty="0" smtClean="0">
                <a:solidFill>
                  <a:schemeClr val="tx1"/>
                </a:solidFill>
                <a:latin typeface="Arial" pitchFamily="-107" charset="0"/>
                <a:ea typeface="+mn-ea"/>
                <a:cs typeface="+mn-cs"/>
              </a:rPr>
              <a:t>For example, stored data values may differ from what they should be because</a:t>
            </a:r>
          </a:p>
          <a:p>
            <a:r>
              <a:rPr lang="en-US" sz="1200" kern="1200" baseline="0" dirty="0" smtClean="0">
                <a:solidFill>
                  <a:schemeClr val="tx1"/>
                </a:solidFill>
                <a:latin typeface="Arial" pitchFamily="-107" charset="0"/>
                <a:ea typeface="+mn-ea"/>
                <a:cs typeface="+mn-cs"/>
              </a:rPr>
              <a:t>they have been improperly modified.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It can become </a:t>
            </a:r>
            <a:r>
              <a:rPr lang="en-US" sz="1200" b="1" kern="1200" baseline="0" dirty="0" smtClean="0">
                <a:solidFill>
                  <a:schemeClr val="tx1"/>
                </a:solidFill>
                <a:latin typeface="Arial" pitchFamily="-107" charset="0"/>
                <a:ea typeface="+mn-ea"/>
                <a:cs typeface="+mn-cs"/>
              </a:rPr>
              <a:t>leaky . For example, someone who should not have access to</a:t>
            </a:r>
          </a:p>
          <a:p>
            <a:r>
              <a:rPr lang="en-US" sz="1200" kern="1200" baseline="0" dirty="0" smtClean="0">
                <a:solidFill>
                  <a:schemeClr val="tx1"/>
                </a:solidFill>
                <a:latin typeface="Arial" pitchFamily="-107" charset="0"/>
                <a:ea typeface="+mn-ea"/>
                <a:cs typeface="+mn-cs"/>
              </a:rPr>
              <a:t>some or all of the information available through the network obtains such</a:t>
            </a:r>
          </a:p>
          <a:p>
            <a:r>
              <a:rPr lang="en-US" sz="1200" kern="1200" baseline="0" dirty="0" smtClean="0">
                <a:solidFill>
                  <a:schemeClr val="tx1"/>
                </a:solidFill>
                <a:latin typeface="Arial" pitchFamily="-107" charset="0"/>
                <a:ea typeface="+mn-ea"/>
                <a:cs typeface="+mn-cs"/>
              </a:rPr>
              <a:t>access.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It can become </a:t>
            </a:r>
            <a:r>
              <a:rPr lang="en-US" sz="1200" b="1" kern="1200" baseline="0" dirty="0" smtClean="0">
                <a:solidFill>
                  <a:schemeClr val="tx1"/>
                </a:solidFill>
                <a:latin typeface="Arial" pitchFamily="-107" charset="0"/>
                <a:ea typeface="+mn-ea"/>
                <a:cs typeface="+mn-cs"/>
              </a:rPr>
              <a:t>unavailable or very slow. That is, using the system or network</a:t>
            </a:r>
          </a:p>
          <a:p>
            <a:r>
              <a:rPr lang="en-US" sz="1200" kern="1200" baseline="0" dirty="0" smtClean="0">
                <a:solidFill>
                  <a:schemeClr val="tx1"/>
                </a:solidFill>
                <a:latin typeface="Arial" pitchFamily="-107" charset="0"/>
                <a:ea typeface="+mn-ea"/>
                <a:cs typeface="+mn-cs"/>
              </a:rPr>
              <a:t>becomes impossible or impractical.</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These three general types of vulnerability correspond to the concepts of integrity,</a:t>
            </a:r>
          </a:p>
          <a:p>
            <a:r>
              <a:rPr lang="en-US" sz="1200" kern="1200" baseline="0" dirty="0" smtClean="0">
                <a:solidFill>
                  <a:schemeClr val="tx1"/>
                </a:solidFill>
                <a:latin typeface="Arial" pitchFamily="-107" charset="0"/>
                <a:ea typeface="+mn-ea"/>
                <a:cs typeface="+mn-cs"/>
              </a:rPr>
              <a:t>confidentiality, and availability, enumerated earlier in this section.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Corresponding to the various types of vulnerabilities to a system resource are</a:t>
            </a:r>
          </a:p>
          <a:p>
            <a:r>
              <a:rPr lang="en-US" sz="1200" b="1" kern="1200" baseline="0" dirty="0" smtClean="0">
                <a:solidFill>
                  <a:schemeClr val="tx1"/>
                </a:solidFill>
                <a:latin typeface="Arial" pitchFamily="-107" charset="0"/>
                <a:ea typeface="+mn-ea"/>
                <a:cs typeface="+mn-cs"/>
              </a:rPr>
              <a:t>threats that are capable of exploiting those vulnerabilities</a:t>
            </a:r>
            <a:r>
              <a:rPr lang="en-US" sz="1200" b="1" kern="1200" baseline="0" smtClean="0">
                <a:solidFill>
                  <a:schemeClr val="tx1"/>
                </a:solidFill>
                <a:latin typeface="Arial" pitchFamily="-107" charset="0"/>
                <a:ea typeface="+mn-ea"/>
                <a:cs typeface="+mn-cs"/>
              </a:rPr>
              <a:t>. A </a:t>
            </a:r>
            <a:r>
              <a:rPr lang="en-US" sz="1200" b="1" kern="1200" baseline="0" dirty="0" smtClean="0">
                <a:solidFill>
                  <a:schemeClr val="tx1"/>
                </a:solidFill>
                <a:latin typeface="Arial" pitchFamily="-107" charset="0"/>
                <a:ea typeface="+mn-ea"/>
                <a:cs typeface="+mn-cs"/>
              </a:rPr>
              <a:t>threat represents a</a:t>
            </a:r>
          </a:p>
          <a:p>
            <a:r>
              <a:rPr lang="en-US" sz="1200" kern="1200" baseline="0" dirty="0" smtClean="0">
                <a:solidFill>
                  <a:schemeClr val="tx1"/>
                </a:solidFill>
                <a:latin typeface="Arial" pitchFamily="-107" charset="0"/>
                <a:ea typeface="+mn-ea"/>
                <a:cs typeface="+mn-cs"/>
              </a:rPr>
              <a:t>potential security harm to an asset. An </a:t>
            </a:r>
            <a:r>
              <a:rPr lang="en-US" sz="1200" b="1" kern="1200" baseline="0" dirty="0" smtClean="0">
                <a:solidFill>
                  <a:schemeClr val="tx1"/>
                </a:solidFill>
                <a:latin typeface="Arial" pitchFamily="-107" charset="0"/>
                <a:ea typeface="+mn-ea"/>
                <a:cs typeface="+mn-cs"/>
              </a:rPr>
              <a:t>attack is a threat that is carried out (threat</a:t>
            </a:r>
          </a:p>
          <a:p>
            <a:r>
              <a:rPr lang="en-US" sz="1200" kern="1200" baseline="0" dirty="0" smtClean="0">
                <a:solidFill>
                  <a:schemeClr val="tx1"/>
                </a:solidFill>
                <a:latin typeface="Arial" pitchFamily="-107" charset="0"/>
                <a:ea typeface="+mn-ea"/>
                <a:cs typeface="+mn-cs"/>
              </a:rPr>
              <a:t>action) and, if successful, leads to an undesirable violation of security, or threat</a:t>
            </a:r>
          </a:p>
          <a:p>
            <a:r>
              <a:rPr lang="en-US" sz="1200" kern="1200" baseline="0" dirty="0" smtClean="0">
                <a:solidFill>
                  <a:schemeClr val="tx1"/>
                </a:solidFill>
                <a:latin typeface="Arial" pitchFamily="-107" charset="0"/>
                <a:ea typeface="+mn-ea"/>
                <a:cs typeface="+mn-cs"/>
              </a:rPr>
              <a:t>consequence. The agent carrying out the attack is referred to as an attacker, or</a:t>
            </a:r>
          </a:p>
          <a:p>
            <a:r>
              <a:rPr lang="en-US" sz="1200" b="1" kern="1200" baseline="0" dirty="0" smtClean="0">
                <a:solidFill>
                  <a:schemeClr val="tx1"/>
                </a:solidFill>
                <a:latin typeface="Arial" pitchFamily="-107" charset="0"/>
                <a:ea typeface="+mn-ea"/>
                <a:cs typeface="+mn-cs"/>
              </a:rPr>
              <a:t>threat agent . </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We can distinguish two types of attacks: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Active attack: An attempt to alter system resources or affect their operation.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Passive attack: An attempt to learn or make use of information from the</a:t>
            </a:r>
          </a:p>
          <a:p>
            <a:r>
              <a:rPr lang="en-US" sz="1200" kern="1200" baseline="0" dirty="0" smtClean="0">
                <a:solidFill>
                  <a:schemeClr val="tx1"/>
                </a:solidFill>
                <a:latin typeface="Arial" pitchFamily="-107" charset="0"/>
                <a:ea typeface="+mn-ea"/>
                <a:cs typeface="+mn-cs"/>
              </a:rPr>
              <a:t>system that does not affect system resources.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We can also classify attacks based on the origin of the attack:</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Inside attack: Initiated by an entity inside the security perimeter (an “insider”).</a:t>
            </a:r>
          </a:p>
          <a:p>
            <a:r>
              <a:rPr lang="en-US" sz="1200" kern="1200" baseline="0" dirty="0" smtClean="0">
                <a:solidFill>
                  <a:schemeClr val="tx1"/>
                </a:solidFill>
                <a:latin typeface="Arial" pitchFamily="-107" charset="0"/>
                <a:ea typeface="+mn-ea"/>
                <a:cs typeface="+mn-cs"/>
              </a:rPr>
              <a:t>The insider is authorized to access system resources but uses them in a way not</a:t>
            </a:r>
          </a:p>
          <a:p>
            <a:r>
              <a:rPr lang="en-US" sz="1200" kern="1200" baseline="0" dirty="0" smtClean="0">
                <a:solidFill>
                  <a:schemeClr val="tx1"/>
                </a:solidFill>
                <a:latin typeface="Arial" pitchFamily="-107" charset="0"/>
                <a:ea typeface="+mn-ea"/>
                <a:cs typeface="+mn-cs"/>
              </a:rPr>
              <a:t>approved by those who granted the authorization.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Outside attack: Initiated from outside the perimeter, by an unauthorized or</a:t>
            </a:r>
          </a:p>
          <a:p>
            <a:r>
              <a:rPr lang="en-US" sz="1200" kern="1200" baseline="0" dirty="0" smtClean="0">
                <a:solidFill>
                  <a:schemeClr val="tx1"/>
                </a:solidFill>
                <a:latin typeface="Arial" pitchFamily="-107" charset="0"/>
                <a:ea typeface="+mn-ea"/>
                <a:cs typeface="+mn-cs"/>
              </a:rPr>
              <a:t>illegitimate user of the system (an “outsider”). On the Internet, potential</a:t>
            </a:r>
          </a:p>
          <a:p>
            <a:r>
              <a:rPr lang="en-US" sz="1200" kern="1200" baseline="0" dirty="0" smtClean="0">
                <a:solidFill>
                  <a:schemeClr val="tx1"/>
                </a:solidFill>
                <a:latin typeface="Arial" pitchFamily="-107" charset="0"/>
                <a:ea typeface="+mn-ea"/>
                <a:cs typeface="+mn-cs"/>
              </a:rPr>
              <a:t>outside attackers range from amateur pranksters to organized criminals, international</a:t>
            </a:r>
          </a:p>
          <a:p>
            <a:r>
              <a:rPr lang="en-US" sz="1200" kern="1200" baseline="0" dirty="0" smtClean="0">
                <a:solidFill>
                  <a:schemeClr val="tx1"/>
                </a:solidFill>
                <a:latin typeface="Arial" pitchFamily="-107" charset="0"/>
                <a:ea typeface="+mn-ea"/>
                <a:cs typeface="+mn-cs"/>
              </a:rPr>
              <a:t>terrorists, and hostile governments.</a:t>
            </a:r>
            <a:endParaRPr lang="en-US" dirty="0">
              <a:latin typeface="Times New Roman" pitchFamily="-107" charset="0"/>
            </a:endParaRPr>
          </a:p>
        </p:txBody>
      </p:sp>
    </p:spTree>
    <p:extLst>
      <p:ext uri="{BB962C8B-B14F-4D97-AF65-F5344CB8AC3E}">
        <p14:creationId xmlns:p14="http://schemas.microsoft.com/office/powerpoint/2010/main" val="383332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461247"/>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0" y="4953000"/>
            <a:ext cx="9144000" cy="45291"/>
            <a:chOff x="0" y="1613647"/>
            <a:chExt cx="9144000" cy="45291"/>
          </a:xfrm>
        </p:grpSpPr>
        <p:cxnSp>
          <p:nvCxnSpPr>
            <p:cNvPr id="11" name="Straight Connector 10"/>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4114800" y="1572768"/>
            <a:ext cx="4910328" cy="2130552"/>
          </a:xfrm>
        </p:spPr>
        <p:txBody>
          <a:bodyPr vert="horz" lIns="91440" tIns="45720" rIns="91440" bIns="45720" rtlCol="0" anchor="b" anchorCtr="0">
            <a:normAutofit/>
          </a:bodyPr>
          <a:lstStyle>
            <a:lvl1pPr algn="r" defTabSz="914400" rtl="0" eaLnBrk="1" latinLnBrk="0" hangingPunct="1">
              <a:spcBef>
                <a:spcPct val="0"/>
              </a:spcBef>
              <a:buNone/>
              <a:defRPr sz="4800" b="1" kern="1200">
                <a:solidFill>
                  <a:schemeClr val="tx1"/>
                </a:solidFill>
                <a:effectLst>
                  <a:outerShdw blurRad="50800" dist="50800" dir="2700000" algn="tl" rotWithShape="0">
                    <a:schemeClr val="bg1">
                      <a:alpha val="30000"/>
                    </a:schemeClr>
                  </a:out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114800" y="3711388"/>
            <a:ext cx="4910328" cy="886968"/>
          </a:xfrm>
        </p:spPr>
        <p:txBody>
          <a:bodyPr vert="horz" lIns="91440" tIns="45720" rIns="91440" bIns="45720" rtlCol="0">
            <a:normAutofit/>
          </a:bodyPr>
          <a:lstStyle>
            <a:lvl1pPr marL="0" indent="0" algn="r" defTabSz="914400" rtl="0" eaLnBrk="1" latinLnBrk="0" hangingPunct="1">
              <a:spcBef>
                <a:spcPct val="20000"/>
              </a:spcBef>
              <a:buClr>
                <a:schemeClr val="accent1"/>
              </a:buClr>
              <a:buSzPct val="90000"/>
              <a:buFont typeface="Wingdings" pitchFamily="2" charset="2"/>
              <a:buNone/>
              <a:defRPr sz="24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6B9344-A600-C44C-BFF3-F262E2EAB853}" type="slidenum">
              <a:rPr lang="en-US" smtClean="0"/>
              <a:pPr/>
              <a:t>‹#›</a:t>
            </a:fld>
            <a:endParaRPr lang="en-US" dirty="0"/>
          </a:p>
        </p:txBody>
      </p:sp>
      <p:sp>
        <p:nvSpPr>
          <p:cNvPr id="20" name="Oval 19"/>
          <p:cNvSpPr>
            <a:spLocks noChangeAspect="1"/>
          </p:cNvSpPr>
          <p:nvPr/>
        </p:nvSpPr>
        <p:spPr>
          <a:xfrm>
            <a:off x="121024" y="85165"/>
            <a:ext cx="4433047" cy="4433047"/>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4" name="Oval 33"/>
          <p:cNvSpPr/>
          <p:nvPr/>
        </p:nvSpPr>
        <p:spPr>
          <a:xfrm>
            <a:off x="179294" y="112058"/>
            <a:ext cx="4201255" cy="4201255"/>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5" name="Oval 34"/>
          <p:cNvSpPr/>
          <p:nvPr/>
        </p:nvSpPr>
        <p:spPr>
          <a:xfrm>
            <a:off x="264460" y="138952"/>
            <a:ext cx="3988777" cy="4056383"/>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7" name="Oval 36"/>
          <p:cNvSpPr/>
          <p:nvPr/>
        </p:nvSpPr>
        <p:spPr>
          <a:xfrm>
            <a:off x="264460" y="138953"/>
            <a:ext cx="3897026" cy="3897026"/>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127000" dist="63500" dir="162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grpSp>
        <p:nvGrpSpPr>
          <p:cNvPr id="9" name="Group 8"/>
          <p:cNvGrpSpPr/>
          <p:nvPr/>
        </p:nvGrpSpPr>
        <p:grpSpPr>
          <a:xfrm>
            <a:off x="0" y="1178859"/>
            <a:ext cx="9144000" cy="45291"/>
            <a:chOff x="0" y="1613647"/>
            <a:chExt cx="9144000" cy="45291"/>
          </a:xfrm>
        </p:grpSpPr>
        <p:cxnSp>
          <p:nvCxnSpPr>
            <p:cNvPr id="10" name="Straight Connector 9"/>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0" y="5715000"/>
            <a:ext cx="9144000" cy="45291"/>
            <a:chOff x="0" y="1613647"/>
            <a:chExt cx="9144000" cy="45291"/>
          </a:xfrm>
        </p:grpSpPr>
        <p:cxnSp>
          <p:nvCxnSpPr>
            <p:cNvPr id="13" name="Straight Connector 12"/>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57200" y="1524000"/>
            <a:ext cx="3581400" cy="1252538"/>
          </a:xfrm>
        </p:spPr>
        <p:txBody>
          <a:bodyPr anchor="b">
            <a:normAutofit/>
          </a:bodyPr>
          <a:lstStyle>
            <a:lvl1pPr algn="l">
              <a:defRPr sz="3600" b="1"/>
            </a:lvl1pPr>
          </a:lstStyle>
          <a:p>
            <a:r>
              <a:rPr lang="en-US" smtClean="0"/>
              <a:t>Click to edit Master title style</a:t>
            </a:r>
            <a:endParaRPr/>
          </a:p>
        </p:txBody>
      </p:sp>
      <p:sp>
        <p:nvSpPr>
          <p:cNvPr id="4" name="Text Placeholder 3"/>
          <p:cNvSpPr>
            <a:spLocks noGrp="1"/>
          </p:cNvSpPr>
          <p:nvPr>
            <p:ph type="body" sz="half" idx="2"/>
          </p:nvPr>
        </p:nvSpPr>
        <p:spPr>
          <a:xfrm>
            <a:off x="457200" y="2895600"/>
            <a:ext cx="3581400" cy="2438400"/>
          </a:xfrm>
        </p:spPr>
        <p:txBody>
          <a:bodyPr>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D43092-C6C6-4F4E-AC3B-C3372C3BCD24}" type="slidenum">
              <a:rPr lang="en-US" smtClean="0"/>
              <a:pPr/>
              <a:t>‹#›</a:t>
            </a:fld>
            <a:endParaRPr lang="en-US" dirty="0"/>
          </a:p>
        </p:txBody>
      </p:sp>
      <p:sp>
        <p:nvSpPr>
          <p:cNvPr id="8" name="Oval 7"/>
          <p:cNvSpPr>
            <a:spLocks noChangeAspect="1"/>
          </p:cNvSpPr>
          <p:nvPr/>
        </p:nvSpPr>
        <p:spPr>
          <a:xfrm>
            <a:off x="4285131" y="1116106"/>
            <a:ext cx="4724400" cy="4724400"/>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 name="Picture Placeholder 2"/>
          <p:cNvSpPr>
            <a:spLocks noGrp="1"/>
          </p:cNvSpPr>
          <p:nvPr>
            <p:ph type="pic" idx="1"/>
          </p:nvPr>
        </p:nvSpPr>
        <p:spPr>
          <a:xfrm>
            <a:off x="4473386" y="1148001"/>
            <a:ext cx="4434840" cy="4434987"/>
          </a:xfrm>
          <a:prstGeom prst="ellipse">
            <a:avLst/>
          </a:prstGeom>
          <a:effectLst>
            <a:innerShdw blurRad="63500" dist="50800" dir="18900000">
              <a:prstClr val="black">
                <a:alpha val="30000"/>
              </a:prstClr>
            </a:innerShdw>
          </a:effectLst>
        </p:spPr>
        <p:txBody>
          <a:bodyPr vert="horz" lIns="91440" tIns="45720" rIns="91440" bIns="45720" rtlCol="0">
            <a:normAutofit/>
          </a:bodyPr>
          <a:lstStyle>
            <a:lvl1pPr marL="342900" indent="-342900" algn="r" defTabSz="914400" rtl="0" eaLnBrk="1" latinLnBrk="0" hangingPunct="1">
              <a:spcBef>
                <a:spcPct val="20000"/>
              </a:spcBef>
              <a:buClr>
                <a:schemeClr val="accent1"/>
              </a:buClr>
              <a:buSzPct val="90000"/>
              <a:buFont typeface="Wingdings" pitchFamily="2" charset="2"/>
              <a:buNone/>
              <a:defRPr sz="18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CF7B68-3A81-2E4B-BA12-F5A493E24C50}" type="slidenum">
              <a:rPr lang="en-US" smtClean="0"/>
              <a:pPr/>
              <a:t>‹#›</a:t>
            </a:fld>
            <a:endParaRPr lang="en-US" dirty="0"/>
          </a:p>
        </p:txBody>
      </p:sp>
      <p:grpSp>
        <p:nvGrpSpPr>
          <p:cNvPr id="7" name="Group 6"/>
          <p:cNvGrpSpPr/>
          <p:nvPr/>
        </p:nvGrpSpPr>
        <p:grpSpPr>
          <a:xfrm>
            <a:off x="0" y="1584169"/>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6500" y="609600"/>
            <a:ext cx="1587500" cy="55165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57200" y="609600"/>
            <a:ext cx="6629400" cy="5516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7556499" y="6356350"/>
            <a:ext cx="1148229" cy="365125"/>
          </a:xfr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42B32E-5D81-2D4F-8CC9-49749ECC7299}" type="slidenum">
              <a:rPr lang="en-US" smtClean="0"/>
              <a:pPr/>
              <a:t>‹#›</a:t>
            </a:fld>
            <a:endParaRPr lang="en-US" dirty="0"/>
          </a:p>
        </p:txBody>
      </p:sp>
      <p:grpSp>
        <p:nvGrpSpPr>
          <p:cNvPr id="7" name="Group 6"/>
          <p:cNvGrpSpPr/>
          <p:nvPr/>
        </p:nvGrpSpPr>
        <p:grpSpPr>
          <a:xfrm rot="5400000">
            <a:off x="4065260" y="3406355"/>
            <a:ext cx="6858000" cy="45291"/>
            <a:chOff x="0" y="1613647"/>
            <a:chExt cx="9144000" cy="45291"/>
          </a:xfrm>
        </p:grpSpPr>
        <p:cxnSp>
          <p:nvCxnSpPr>
            <p:cNvPr id="8" name="Straight Connector 7"/>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1pPr>
              <a:spcBef>
                <a:spcPts val="20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36C9FC-DA22-1F47-8722-58727A1D436E}" type="slidenum">
              <a:rPr lang="en-US" smtClean="0"/>
              <a:pPr/>
              <a:t>‹#›</a:t>
            </a:fld>
            <a:endParaRPr lang="en-US" dirty="0"/>
          </a:p>
        </p:txBody>
      </p:sp>
      <p:grpSp>
        <p:nvGrpSpPr>
          <p:cNvPr id="7" name="Group 10"/>
          <p:cNvGrpSpPr/>
          <p:nvPr/>
        </p:nvGrpSpPr>
        <p:grpSpPr>
          <a:xfrm>
            <a:off x="0" y="1584169"/>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6" name="Group 6"/>
          <p:cNvGrpSpPr/>
          <p:nvPr/>
        </p:nvGrpSpPr>
        <p:grpSpPr>
          <a:xfrm>
            <a:off x="0" y="1461247"/>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9"/>
          <p:cNvGrpSpPr/>
          <p:nvPr/>
        </p:nvGrpSpPr>
        <p:grpSpPr>
          <a:xfrm>
            <a:off x="0" y="4953000"/>
            <a:ext cx="9144000" cy="45291"/>
            <a:chOff x="0" y="1613647"/>
            <a:chExt cx="9144000" cy="45291"/>
          </a:xfrm>
        </p:grpSpPr>
        <p:cxnSp>
          <p:nvCxnSpPr>
            <p:cNvPr id="11" name="Straight Connector 10"/>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5365376" y="1573306"/>
            <a:ext cx="3653117" cy="2133600"/>
          </a:xfrm>
        </p:spPr>
        <p:txBody>
          <a:bodyPr anchor="b" anchorCtr="0"/>
          <a:lstStyle>
            <a:lvl1pPr algn="r">
              <a:defRPr/>
            </a:lvl1pPr>
          </a:lstStyle>
          <a:p>
            <a:r>
              <a:rPr lang="en-US" smtClean="0"/>
              <a:t>Click to edit Master title style</a:t>
            </a:r>
            <a:endParaRPr/>
          </a:p>
        </p:txBody>
      </p:sp>
      <p:sp>
        <p:nvSpPr>
          <p:cNvPr id="3" name="Subtitle 2"/>
          <p:cNvSpPr>
            <a:spLocks noGrp="1"/>
          </p:cNvSpPr>
          <p:nvPr>
            <p:ph type="subTitle" idx="1"/>
          </p:nvPr>
        </p:nvSpPr>
        <p:spPr>
          <a:xfrm>
            <a:off x="5365376" y="3998259"/>
            <a:ext cx="3653117" cy="88302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124200" y="6356350"/>
            <a:ext cx="2895600" cy="365125"/>
          </a:xfrm>
        </p:spPr>
        <p:txBody>
          <a:bodyPr/>
          <a:lstStyle>
            <a:lvl1pPr algn="ctr">
              <a:defRPr/>
            </a:lvl1pPr>
          </a:lstStyle>
          <a:p>
            <a:endParaRPr lang="en-US" dirty="0"/>
          </a:p>
        </p:txBody>
      </p:sp>
      <p:sp>
        <p:nvSpPr>
          <p:cNvPr id="16" name="Oval 15"/>
          <p:cNvSpPr>
            <a:spLocks noChangeAspect="1"/>
          </p:cNvSpPr>
          <p:nvPr/>
        </p:nvSpPr>
        <p:spPr>
          <a:xfrm>
            <a:off x="134471" y="685800"/>
            <a:ext cx="5268049" cy="5268049"/>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Oval 16"/>
          <p:cNvSpPr/>
          <p:nvPr/>
        </p:nvSpPr>
        <p:spPr>
          <a:xfrm>
            <a:off x="229676" y="712694"/>
            <a:ext cx="4983480" cy="4983480"/>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Picture Placeholder 24"/>
          <p:cNvSpPr>
            <a:spLocks noGrp="1"/>
          </p:cNvSpPr>
          <p:nvPr>
            <p:ph type="pic" sz="quarter" idx="13"/>
          </p:nvPr>
        </p:nvSpPr>
        <p:spPr>
          <a:xfrm>
            <a:off x="241232" y="716992"/>
            <a:ext cx="4906459" cy="4852935"/>
          </a:xfrm>
          <a:prstGeom prst="ellipse">
            <a:avLst/>
          </a:prstGeom>
          <a:effectLst>
            <a:innerShdw blurRad="63500" dist="50800" dir="16200000">
              <a:prstClr val="black">
                <a:alpha val="30000"/>
              </a:prstClr>
            </a:innerShdw>
          </a:effectLst>
        </p:spPr>
        <p:txBody>
          <a:bodyPr>
            <a:normAutofit/>
          </a:bodyPr>
          <a:lstStyle>
            <a:lvl1pPr algn="r">
              <a:buNone/>
              <a:defRPr sz="1800"/>
            </a:lvl1pPr>
          </a:lstStyle>
          <a:p>
            <a:r>
              <a:rPr lang="en-US" dirty="0" smtClean="0"/>
              <a:t>Click icon to add picture</a:t>
            </a:r>
            <a:endParaRP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228013" cy="1362075"/>
          </a:xfrm>
        </p:spPr>
        <p:txBody>
          <a:bodyPr anchor="b" anchorCtr="0">
            <a:normAutofit/>
          </a:bodyPr>
          <a:lstStyle>
            <a:lvl1pPr algn="ctr">
              <a:defRPr sz="48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29013"/>
            <a:ext cx="8228013" cy="1347787"/>
          </a:xfrm>
        </p:spPr>
        <p:txBody>
          <a:bodyPr anchor="t" anchorCtr="0"/>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00927A-0526-144F-9580-37ABB5A1E7E2}" type="slidenum">
              <a:rPr lang="en-US" smtClean="0"/>
              <a:pPr/>
              <a:t>‹#›</a:t>
            </a:fld>
            <a:endParaRPr lang="en-US" dirty="0"/>
          </a:p>
        </p:txBody>
      </p:sp>
      <p:grpSp>
        <p:nvGrpSpPr>
          <p:cNvPr id="7" name="Group 7"/>
          <p:cNvGrpSpPr/>
          <p:nvPr/>
        </p:nvGrpSpPr>
        <p:grpSpPr>
          <a:xfrm>
            <a:off x="0" y="1447800"/>
            <a:ext cx="9144000" cy="45291"/>
            <a:chOff x="0" y="1613647"/>
            <a:chExt cx="9144000" cy="45291"/>
          </a:xfrm>
        </p:grpSpPr>
        <p:cxnSp>
          <p:nvCxnSpPr>
            <p:cNvPr id="9" name="Straight Connector 8"/>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10"/>
          <p:cNvGrpSpPr/>
          <p:nvPr/>
        </p:nvGrpSpPr>
        <p:grpSpPr>
          <a:xfrm>
            <a:off x="0" y="4939553"/>
            <a:ext cx="9144000" cy="45291"/>
            <a:chOff x="0" y="1613647"/>
            <a:chExt cx="9144000" cy="45291"/>
          </a:xfrm>
        </p:grpSpPr>
        <p:cxnSp>
          <p:nvCxnSpPr>
            <p:cNvPr id="12" name="Straight Connector 11"/>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57200" y="2057401"/>
            <a:ext cx="3931920" cy="3980328"/>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54880" y="2057401"/>
            <a:ext cx="3931920" cy="3980328"/>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grpSp>
        <p:nvGrpSpPr>
          <p:cNvPr id="8" name="Group 16"/>
          <p:cNvGrpSpPr/>
          <p:nvPr/>
        </p:nvGrpSpPr>
        <p:grpSpPr>
          <a:xfrm>
            <a:off x="0" y="1584169"/>
            <a:ext cx="9144000" cy="45291"/>
            <a:chOff x="0" y="1613647"/>
            <a:chExt cx="9144000" cy="45291"/>
          </a:xfrm>
        </p:grpSpPr>
        <p:cxnSp>
          <p:nvCxnSpPr>
            <p:cNvPr id="18" name="Straight Connector 17"/>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0" y="1584169"/>
            <a:ext cx="9144000" cy="45291"/>
            <a:chOff x="0" y="1613647"/>
            <a:chExt cx="9144000" cy="45291"/>
          </a:xfrm>
        </p:grpSpPr>
        <p:cxnSp>
          <p:nvCxnSpPr>
            <p:cNvPr id="11" name="Straight Connector 10"/>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1734670"/>
            <a:ext cx="393192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514600"/>
            <a:ext cx="3931920" cy="3523129"/>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54880" y="1734670"/>
            <a:ext cx="393192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514600"/>
            <a:ext cx="3931920" cy="3523129"/>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5B529B3-313B-4E43-B940-6E980F955EE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BE093F-740F-2B40-9952-A828B8BE9ABC}" type="slidenum">
              <a:rPr lang="en-US" smtClean="0"/>
              <a:pPr/>
              <a:t>‹#›</a:t>
            </a:fld>
            <a:endParaRPr lang="en-US" dirty="0"/>
          </a:p>
        </p:txBody>
      </p:sp>
      <p:grpSp>
        <p:nvGrpSpPr>
          <p:cNvPr id="6" name="Group 6"/>
          <p:cNvGrpSpPr/>
          <p:nvPr/>
        </p:nvGrpSpPr>
        <p:grpSpPr>
          <a:xfrm>
            <a:off x="0" y="1584169"/>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711BA6F-B221-4442-B3E0-4DE91DDD291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58906"/>
            <a:ext cx="3602039" cy="1162050"/>
          </a:xfrm>
        </p:spPr>
        <p:txBody>
          <a:bodyPr anchor="b">
            <a:normAutofit/>
          </a:bodyPr>
          <a:lstStyle>
            <a:lvl1pPr algn="ctr">
              <a:defRPr sz="3600" b="1"/>
            </a:lvl1pPr>
          </a:lstStyle>
          <a:p>
            <a:r>
              <a:rPr lang="en-US" smtClean="0"/>
              <a:t>Click to edit Master title style</a:t>
            </a:r>
            <a:endParaRPr/>
          </a:p>
        </p:txBody>
      </p:sp>
      <p:sp>
        <p:nvSpPr>
          <p:cNvPr id="3" name="Content Placeholder 2"/>
          <p:cNvSpPr>
            <a:spLocks noGrp="1"/>
          </p:cNvSpPr>
          <p:nvPr>
            <p:ph idx="1"/>
          </p:nvPr>
        </p:nvSpPr>
        <p:spPr>
          <a:xfrm>
            <a:off x="4473388" y="273051"/>
            <a:ext cx="4206240" cy="5778500"/>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57199" y="1905001"/>
            <a:ext cx="3602039" cy="3733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C3DB47-CF9E-3940-A66D-FFE81C46DA2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457200" y="2057401"/>
            <a:ext cx="8229600" cy="3962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7112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57200" y="6356350"/>
            <a:ext cx="2895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855AEC4-77F9-F44E-AF10-D517C4B655CE}"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914400" rtl="0" eaLnBrk="1" latinLnBrk="0" hangingPunct="1">
        <a:spcBef>
          <a:spcPct val="0"/>
        </a:spcBef>
        <a:buNone/>
        <a:defRPr sz="4800" b="1" kern="1200">
          <a:solidFill>
            <a:schemeClr val="tx1"/>
          </a:solidFill>
          <a:effectLst>
            <a:outerShdw blurRad="50800" dist="50800" dir="2700000" algn="tl" rotWithShape="0">
              <a:schemeClr val="bg1">
                <a:alpha val="30000"/>
              </a:schemeClr>
            </a:outerShdw>
          </a:effectLst>
          <a:latin typeface="+mj-lt"/>
          <a:ea typeface="+mj-ea"/>
          <a:cs typeface="+mj-cs"/>
        </a:defRPr>
      </a:lvl1pPr>
    </p:titleStyle>
    <p:bodyStyle>
      <a:lvl1pPr marL="342900" indent="-342900" algn="l" defTabSz="914400" rtl="0" eaLnBrk="1" latinLnBrk="0" hangingPunct="1">
        <a:spcBef>
          <a:spcPct val="20000"/>
        </a:spcBef>
        <a:buClr>
          <a:schemeClr val="accent1"/>
        </a:buClr>
        <a:buSzPct val="90000"/>
        <a:buFont typeface="Wingdings" pitchFamily="2" charset="2"/>
        <a:buChar char=""/>
        <a:defRPr sz="24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685800" indent="-336550" algn="l" defTabSz="914400" rtl="0" eaLnBrk="1" latinLnBrk="0" hangingPunct="1">
        <a:spcBef>
          <a:spcPct val="20000"/>
        </a:spcBef>
        <a:buClr>
          <a:schemeClr val="accent2"/>
        </a:buClr>
        <a:buSzPct val="90000"/>
        <a:buFont typeface="Wingdings" pitchFamily="2" charset="2"/>
        <a:buChar char=""/>
        <a:defRPr sz="2200" b="1" kern="1200">
          <a:solidFill>
            <a:schemeClr val="tx1"/>
          </a:solidFill>
          <a:effectLst>
            <a:outerShdw blurRad="50800" dist="50800" dir="2700000" algn="tl" rotWithShape="0">
              <a:schemeClr val="bg1">
                <a:alpha val="30000"/>
              </a:schemeClr>
            </a:outerShdw>
          </a:effectLst>
          <a:latin typeface="+mn-lt"/>
          <a:ea typeface="+mn-ea"/>
          <a:cs typeface="+mn-cs"/>
        </a:defRPr>
      </a:lvl2pPr>
      <a:lvl3pPr marL="1035050" indent="-349250" algn="l" defTabSz="914400" rtl="0" eaLnBrk="1" latinLnBrk="0" hangingPunct="1">
        <a:spcBef>
          <a:spcPct val="20000"/>
        </a:spcBef>
        <a:buClr>
          <a:schemeClr val="accent1"/>
        </a:buClr>
        <a:buSzPct val="90000"/>
        <a:buFont typeface="Wingdings" pitchFamily="2" charset="2"/>
        <a:buChar char=""/>
        <a:defRPr sz="2000" b="1" kern="1200">
          <a:solidFill>
            <a:schemeClr val="tx1"/>
          </a:solidFill>
          <a:effectLst>
            <a:outerShdw blurRad="50800" dist="50800" dir="2700000" algn="tl" rotWithShape="0">
              <a:schemeClr val="bg1">
                <a:alpha val="30000"/>
              </a:schemeClr>
            </a:outerShdw>
          </a:effectLst>
          <a:latin typeface="+mn-lt"/>
          <a:ea typeface="+mn-ea"/>
          <a:cs typeface="+mn-cs"/>
        </a:defRPr>
      </a:lvl3pPr>
      <a:lvl4pPr marL="1371600" indent="-336550" algn="l" defTabSz="914400" rtl="0" eaLnBrk="1" latinLnBrk="0" hangingPunct="1">
        <a:spcBef>
          <a:spcPct val="20000"/>
        </a:spcBef>
        <a:buClr>
          <a:schemeClr val="accent2"/>
        </a:buClr>
        <a:buSzPct val="90000"/>
        <a:buFont typeface="Wingdings" pitchFamily="2" charset="2"/>
        <a:buChar char=""/>
        <a:defRPr sz="1800" b="1" kern="1200">
          <a:solidFill>
            <a:schemeClr val="tx1"/>
          </a:solidFill>
          <a:effectLst>
            <a:outerShdw blurRad="50800" dist="50800" dir="2700000" algn="tl" rotWithShape="0">
              <a:schemeClr val="bg1">
                <a:alpha val="30000"/>
              </a:schemeClr>
            </a:outerShdw>
          </a:effectLst>
          <a:latin typeface="+mn-lt"/>
          <a:ea typeface="+mn-ea"/>
          <a:cs typeface="+mn-cs"/>
        </a:defRPr>
      </a:lvl4pPr>
      <a:lvl5pPr marL="1720850" indent="-349250" algn="l" defTabSz="914400" rtl="0" eaLnBrk="1" latinLnBrk="0" hangingPunct="1">
        <a:spcBef>
          <a:spcPct val="20000"/>
        </a:spcBef>
        <a:buClr>
          <a:schemeClr val="accent1"/>
        </a:buClr>
        <a:buSzPct val="90000"/>
        <a:buFont typeface="Wingdings" pitchFamily="2" charset="2"/>
        <a:buChar char=""/>
        <a:defRPr sz="1800" b="1" kern="1200">
          <a:solidFill>
            <a:schemeClr val="tx1"/>
          </a:solidFill>
          <a:effectLst>
            <a:outerShdw blurRad="50800" dist="50800" dir="2700000" algn="tl" rotWithShape="0">
              <a:schemeClr val="bg1">
                <a:alpha val="3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2.emf"/><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package" Target="../embeddings/Microsoft_Word_Document1.docx"/><Relationship Id="rId5" Type="http://schemas.openxmlformats.org/officeDocument/2006/relationships/oleObject" Target="../embeddings/oleObject1.bin"/><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wmf"/><Relationship Id="rId5" Type="http://schemas.openxmlformats.org/officeDocument/2006/relationships/image" Target="../media/image16.png"/><Relationship Id="rId4" Type="http://schemas.openxmlformats.org/officeDocument/2006/relationships/oleObject" Target="Macintosh%20HD:Users:kevinmclaughlin:Desktop:Stallings%20Security%20Book%202nd%20Edition:T01-Overview.doc!OLE_LINK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df"/><Relationship Id="rId7" Type="http://schemas.openxmlformats.org/officeDocument/2006/relationships/image" Target="../media/image20.wmf"/><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21.pdf"/><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3.w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oleObject" Target="Macintosh%20HD:Users:kevinmclaughlin:Desktop:Stallings%20Security%20Book%202nd%20Edition:T01-Overview.doc!OLE_LINK11"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6.png"/><Relationship Id="rId5" Type="http://schemas.openxmlformats.org/officeDocument/2006/relationships/package" Target="../embeddings/Microsoft_Word_Document2.docx"/><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image" Target="../media/image29.pdf"/><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28.wmf"/><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d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5.wmf"/></Relationships>
</file>

<file path=ppt/slides/_rels/slide4.xml.rels><?xml version="1.0" encoding="UTF-8" standalone="yes"?>
<Relationships xmlns="http://schemas.openxmlformats.org/package/2006/relationships"><Relationship Id="rId3" Type="http://schemas.openxmlformats.org/officeDocument/2006/relationships/image" Target="../media/image6.pd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image" Target="../media/image7.png"/><Relationship Id="rId4" Type="http://schemas.openxmlformats.org/officeDocument/2006/relationships/oleObject" Target="Macintosh%20HD:Users:kevinmclaughlin:Desktop:Stallings%20Security%20Book%202nd%20Edition:T01-Overview-1.doc!OLE_LINK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mputer Security 2 Book Front.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977081" y="0"/>
            <a:ext cx="5189838" cy="6858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dirty="0">
                <a:effectLst/>
              </a:rPr>
              <a:t>Countermeasures</a:t>
            </a:r>
            <a:endParaRPr lang="en-US" dirty="0">
              <a:ln w="11430" cmpd="sng">
                <a:solidFill>
                  <a:srgbClr val="CC9900"/>
                </a:solidFill>
                <a:prstDash val="solid"/>
                <a:miter lim="800000"/>
              </a:ln>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nvPr>
        </p:nvGraphicFramePr>
        <p:xfrm>
          <a:off x="457200" y="2057400"/>
          <a:ext cx="82296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orient="vert" idx="4294967295"/>
          </p:nvPr>
        </p:nvSpPr>
        <p:spPr>
          <a:xfrm>
            <a:off x="6553200" y="0"/>
            <a:ext cx="2590800" cy="3886200"/>
          </a:xfrm>
        </p:spPr>
        <p:txBody>
          <a:bodyPr>
            <a:normAutofit/>
          </a:bodyPr>
          <a:lstStyle/>
          <a:p>
            <a:r>
              <a:rPr lang="en-US" sz="3600" dirty="0" smtClean="0">
                <a:solidFill>
                  <a:schemeClr val="accent1"/>
                </a:solidFill>
              </a:rPr>
              <a:t>Table 1.2</a:t>
            </a:r>
            <a:r>
              <a:rPr lang="en-US" sz="3000" dirty="0" smtClean="0"/>
              <a:t/>
            </a:r>
            <a:br>
              <a:rPr lang="en-US" sz="3000" dirty="0" smtClean="0"/>
            </a:br>
            <a:r>
              <a:rPr lang="en-US" sz="3000" dirty="0" smtClean="0"/>
              <a:t/>
            </a:r>
            <a:br>
              <a:rPr lang="en-US" sz="3000" dirty="0" smtClean="0"/>
            </a:br>
            <a:r>
              <a:rPr lang="en-US" sz="3000" dirty="0" smtClean="0"/>
              <a:t/>
            </a:r>
            <a:br>
              <a:rPr lang="en-US" sz="3000" dirty="0" smtClean="0"/>
            </a:br>
            <a:r>
              <a:rPr lang="en-US" sz="3000" dirty="0" smtClean="0"/>
              <a:t>Threat  Consequences</a:t>
            </a:r>
            <a:endParaRPr lang="en-US" sz="3000" dirty="0"/>
          </a:p>
        </p:txBody>
      </p:sp>
      <p:sp>
        <p:nvSpPr>
          <p:cNvPr id="15" name="TextBox 14"/>
          <p:cNvSpPr txBox="1"/>
          <p:nvPr/>
        </p:nvSpPr>
        <p:spPr>
          <a:xfrm>
            <a:off x="265386" y="6172200"/>
            <a:ext cx="6973614" cy="566968"/>
          </a:xfrm>
          <a:prstGeom prst="rect">
            <a:avLst/>
          </a:prstGeom>
          <a:noFill/>
        </p:spPr>
        <p:txBody>
          <a:bodyPr wrap="square" rtlCol="0">
            <a:spAutoFit/>
          </a:bodyPr>
          <a:lstStyle/>
          <a:p>
            <a:endParaRPr lang="en-US" dirty="0"/>
          </a:p>
        </p:txBody>
      </p:sp>
      <p:pic>
        <p:nvPicPr>
          <p:cNvPr id="8" name="Picture 7"/>
          <p:cNvPicPr>
            <a:picLocks noChangeAspect="1"/>
          </p:cNvPicPr>
          <p:nvPr/>
        </p:nvPicPr>
        <p:blipFill>
          <a:blip r:embed="rId4"/>
          <a:stretch>
            <a:fillRect/>
          </a:stretch>
        </p:blipFill>
        <p:spPr>
          <a:xfrm>
            <a:off x="7162800" y="3831578"/>
            <a:ext cx="1676400" cy="3026421"/>
          </a:xfrm>
          <a:prstGeom prst="rect">
            <a:avLst/>
          </a:prstGeom>
        </p:spPr>
      </p:pic>
      <p:graphicFrame>
        <p:nvGraphicFramePr>
          <p:cNvPr id="75782" name="Object 6"/>
          <p:cNvGraphicFramePr>
            <a:graphicFrameLocks noChangeAspect="1"/>
          </p:cNvGraphicFramePr>
          <p:nvPr>
            <p:extLst>
              <p:ext uri="{D42A27DB-BD31-4B8C-83A1-F6EECF244321}">
                <p14:modId xmlns:p14="http://schemas.microsoft.com/office/powerpoint/2010/main" val="87062746"/>
              </p:ext>
            </p:extLst>
          </p:nvPr>
        </p:nvGraphicFramePr>
        <p:xfrm>
          <a:off x="0" y="228600"/>
          <a:ext cx="6467074" cy="6464301"/>
        </p:xfrm>
        <a:graphic>
          <a:graphicData uri="http://schemas.openxmlformats.org/presentationml/2006/ole">
            <mc:AlternateContent xmlns:mc="http://schemas.openxmlformats.org/markup-compatibility/2006">
              <mc:Choice xmlns:v="urn:schemas-microsoft-com:vml" Requires="v">
                <p:oleObj spid="_x0000_s75797" name="Document" r:id="rId6" imgW="6070297" imgH="5701357" progId="Word.Document.12">
                  <p:embed/>
                </p:oleObj>
              </mc:Choice>
              <mc:Fallback>
                <p:oleObj name="Document" r:id="rId6" imgW="6070297" imgH="5701357" progId="Word.Document.12">
                  <p:embed/>
                  <p:pic>
                    <p:nvPicPr>
                      <p:cNvPr id="0" name="Picture 6"/>
                      <p:cNvPicPr>
                        <a:picLocks noChangeAspect="1" noChangeArrowheads="1"/>
                      </p:cNvPicPr>
                      <p:nvPr/>
                    </p:nvPicPr>
                    <p:blipFill>
                      <a:blip r:embed="rId7"/>
                      <a:srcRect/>
                      <a:stretch>
                        <a:fillRect/>
                      </a:stretch>
                    </p:blipFill>
                    <p:spPr bwMode="auto">
                      <a:xfrm>
                        <a:off x="0" y="228600"/>
                        <a:ext cx="6467074" cy="6464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 name="TextBox 9"/>
          <p:cNvSpPr txBox="1"/>
          <p:nvPr/>
        </p:nvSpPr>
        <p:spPr>
          <a:xfrm>
            <a:off x="0" y="6324600"/>
            <a:ext cx="6477000" cy="445532"/>
          </a:xfrm>
          <a:prstGeom prst="rect">
            <a:avLst/>
          </a:prstGeom>
          <a:noFill/>
        </p:spPr>
        <p:txBody>
          <a:bodyPr wrap="square" rtlCol="0">
            <a:spAutoFit/>
          </a:bodyPr>
          <a:lstStyle/>
          <a:p>
            <a:endParaRPr lang="en-US" dirty="0"/>
          </a:p>
        </p:txBody>
      </p:sp>
    </p:spTree>
  </p:cSld>
  <p:clrMapOvr>
    <a:masterClrMapping/>
  </p:clrMapOvr>
  <p:transition spd="slow">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1026"/>
          <p:cNvSpPr>
            <a:spLocks noGrp="1" noChangeArrowheads="1"/>
          </p:cNvSpPr>
          <p:nvPr>
            <p:ph type="title"/>
          </p:nvPr>
        </p:nvSpPr>
        <p:spPr>
          <a:xfrm>
            <a:off x="457200" y="381000"/>
            <a:ext cx="8229600" cy="1219200"/>
          </a:xfrm>
        </p:spPr>
        <p:txBody>
          <a:bodyPr>
            <a:normAutofit fontScale="90000"/>
          </a:bodyPr>
          <a:lstStyle/>
          <a:p>
            <a:r>
              <a:rPr lang="en-US" dirty="0" smtClean="0">
                <a:solidFill>
                  <a:schemeClr val="accent1"/>
                </a:solidFill>
              </a:rPr>
              <a:t>Figure 1.3</a:t>
            </a:r>
            <a:br>
              <a:rPr lang="en-US" dirty="0" smtClean="0">
                <a:solidFill>
                  <a:schemeClr val="accent1"/>
                </a:solidFill>
              </a:rPr>
            </a:br>
            <a:r>
              <a:rPr lang="en-US" dirty="0" smtClean="0">
                <a:solidFill>
                  <a:schemeClr val="accent1"/>
                </a:solidFill>
              </a:rPr>
              <a:t>Scope </a:t>
            </a:r>
            <a:r>
              <a:rPr lang="en-US" dirty="0">
                <a:solidFill>
                  <a:schemeClr val="accent1"/>
                </a:solidFill>
              </a:rPr>
              <a:t>of Computer </a:t>
            </a:r>
            <a:r>
              <a:rPr lang="en-US" dirty="0" smtClean="0">
                <a:solidFill>
                  <a:schemeClr val="accent1"/>
                </a:solidFill>
              </a:rPr>
              <a:t>Security</a:t>
            </a:r>
            <a:br>
              <a:rPr lang="en-US" dirty="0" smtClean="0">
                <a:solidFill>
                  <a:schemeClr val="accent1"/>
                </a:solidFill>
              </a:rPr>
            </a:br>
            <a:endParaRPr lang="en-US" dirty="0">
              <a:solidFill>
                <a:schemeClr val="accent1"/>
              </a:solidFill>
            </a:endParaRPr>
          </a:p>
        </p:txBody>
      </p:sp>
      <p:pic>
        <p:nvPicPr>
          <p:cNvPr id="221189" name="Picture 1029" descr="&#10;Fig1.3.pdf                                                     00ABB570  Mnementh                      BEAE7A2F:"/>
          <p:cNvPicPr>
            <a:picLocks noChangeAspect="1" noChangeArrowheads="1"/>
          </p:cNvPicPr>
          <p:nvPr/>
        </p:nvPicPr>
        <p:blipFill>
          <a:blip r:embed="rId3">
            <a:lum bright="-14000" contrast="35000"/>
            <a:alphaModFix amt="83000"/>
          </a:blip>
          <a:srcRect l="3580" t="4625" r="10739" b="30061"/>
          <a:stretch>
            <a:fillRect/>
          </a:stretch>
        </p:blipFill>
        <p:spPr bwMode="auto">
          <a:xfrm>
            <a:off x="381000" y="1861608"/>
            <a:ext cx="8464550" cy="4691592"/>
          </a:xfrm>
          <a:prstGeom prst="rect">
            <a:avLst/>
          </a:prstGeom>
          <a:noFill/>
          <a:ln w="63500" cap="rnd" cmpd="sng">
            <a:solidFill>
              <a:schemeClr val="accent1"/>
            </a:solidFill>
          </a:ln>
        </p:spPr>
      </p:pic>
      <p:pic>
        <p:nvPicPr>
          <p:cNvPr id="6" name="Picture 5"/>
          <p:cNvPicPr>
            <a:picLocks noChangeAspect="1"/>
          </p:cNvPicPr>
          <p:nvPr/>
        </p:nvPicPr>
        <p:blipFill>
          <a:blip r:embed="rId4"/>
          <a:stretch>
            <a:fillRect/>
          </a:stretch>
        </p:blipFill>
        <p:spPr>
          <a:xfrm>
            <a:off x="7524017" y="4800600"/>
            <a:ext cx="1619983" cy="1736888"/>
          </a:xfrm>
          <a:prstGeom prst="rect">
            <a:avLst/>
          </a:prstGeom>
          <a:scene3d>
            <a:camera prst="orthographicFront">
              <a:rot lat="0" lon="12899976" rev="0"/>
            </a:camera>
            <a:lightRig rig="threePt" dir="t"/>
          </a:scene3d>
        </p:spPr>
      </p:pic>
    </p:spTree>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229600" cy="1219200"/>
          </a:xfrm>
        </p:spPr>
        <p:txBody>
          <a:bodyPr>
            <a:noAutofit/>
          </a:bodyPr>
          <a:lstStyle/>
          <a:p>
            <a:r>
              <a:rPr lang="en-US" sz="3200" dirty="0" smtClean="0">
                <a:solidFill>
                  <a:schemeClr val="accent1"/>
                </a:solidFill>
              </a:rPr>
              <a:t>Table 1.3</a:t>
            </a:r>
            <a:br>
              <a:rPr lang="en-US" sz="3200" dirty="0" smtClean="0">
                <a:solidFill>
                  <a:schemeClr val="accent1"/>
                </a:solidFill>
              </a:rPr>
            </a:br>
            <a:r>
              <a:rPr lang="en-US" sz="3200" dirty="0" smtClean="0">
                <a:solidFill>
                  <a:schemeClr val="accent1"/>
                </a:solidFill>
              </a:rPr>
              <a:t>Computer and Network Assets </a:t>
            </a:r>
            <a:br>
              <a:rPr lang="en-US" sz="3200" dirty="0" smtClean="0">
                <a:solidFill>
                  <a:schemeClr val="accent1"/>
                </a:solidFill>
              </a:rPr>
            </a:br>
            <a:r>
              <a:rPr lang="en-US" sz="3200" dirty="0" smtClean="0">
                <a:solidFill>
                  <a:schemeClr val="accent1"/>
                </a:solidFill>
              </a:rPr>
              <a:t>Examples of Threats</a:t>
            </a:r>
            <a:r>
              <a:rPr lang="en-US" sz="3200" dirty="0" smtClean="0"/>
              <a:t/>
            </a:r>
            <a:br>
              <a:rPr lang="en-US" sz="3200" dirty="0" smtClean="0"/>
            </a:br>
            <a:endParaRPr lang="en-US" sz="3200" dirty="0"/>
          </a:p>
        </p:txBody>
      </p:sp>
      <p:graphicFrame>
        <p:nvGraphicFramePr>
          <p:cNvPr id="98306" name="Object 2"/>
          <p:cNvGraphicFramePr>
            <a:graphicFrameLocks noChangeAspect="1"/>
          </p:cNvGraphicFramePr>
          <p:nvPr/>
        </p:nvGraphicFramePr>
        <p:xfrm>
          <a:off x="762000" y="1752600"/>
          <a:ext cx="7620000" cy="4903788"/>
        </p:xfrm>
        <a:graphic>
          <a:graphicData uri="http://schemas.openxmlformats.org/presentationml/2006/ole">
            <mc:AlternateContent xmlns:mc="http://schemas.openxmlformats.org/markup-compatibility/2006">
              <mc:Choice xmlns:v="urn:schemas-microsoft-com:vml" Requires="v">
                <p:oleObj spid="_x0000_s98321" name="Document" r:id="rId4" imgW="6096000" imgH="4127500" progId="Word.Document.12">
                  <p:link updateAutomatic="1"/>
                </p:oleObj>
              </mc:Choice>
              <mc:Fallback>
                <p:oleObj name="Document" r:id="rId4" imgW="6096000" imgH="41275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752600"/>
                        <a:ext cx="7620000" cy="4903788"/>
                      </a:xfrm>
                      <a:prstGeom prst="rect">
                        <a:avLst/>
                      </a:prstGeom>
                      <a:noFill/>
                      <a:ln w="2857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4" name="Rectangle 3"/>
          <p:cNvSpPr/>
          <p:nvPr/>
        </p:nvSpPr>
        <p:spPr>
          <a:xfrm>
            <a:off x="762000" y="6400800"/>
            <a:ext cx="7620000" cy="292388"/>
          </a:xfrm>
          <a:prstGeom prst="rect">
            <a:avLst/>
          </a:prstGeom>
        </p:spPr>
        <p:txBody>
          <a:bodyPr wrap="square">
            <a:spAutoFit/>
          </a:bodyPr>
          <a:lstStyle/>
          <a:p>
            <a:pPr algn="ctr"/>
            <a:r>
              <a:rPr lang="en-US" sz="1300" b="1" dirty="0" smtClean="0">
                <a:solidFill>
                  <a:schemeClr val="bg1">
                    <a:lumMod val="50000"/>
                    <a:lumOff val="50000"/>
                  </a:schemeClr>
                </a:solidFill>
                <a:latin typeface="+mn-lt"/>
              </a:rPr>
              <a:t>Table 1.3    Computer and Network Assets, with Examples of Threats. </a:t>
            </a:r>
            <a:endParaRPr lang="en-US" sz="1300" b="1" dirty="0">
              <a:solidFill>
                <a:schemeClr val="bg1">
                  <a:lumMod val="50000"/>
                  <a:lumOff val="50000"/>
                </a:schemeClr>
              </a:solidFill>
              <a:latin typeface="+mn-lt"/>
            </a:endParaRPr>
          </a:p>
        </p:txBody>
      </p:sp>
      <p:pic>
        <p:nvPicPr>
          <p:cNvPr id="7" name="Picture 6"/>
          <p:cNvPicPr>
            <a:picLocks noChangeAspect="1"/>
          </p:cNvPicPr>
          <p:nvPr/>
        </p:nvPicPr>
        <p:blipFill>
          <a:blip r:embed="rId6"/>
          <a:stretch>
            <a:fillRect/>
          </a:stretch>
        </p:blipFill>
        <p:spPr>
          <a:xfrm rot="548377">
            <a:off x="7416590" y="116109"/>
            <a:ext cx="1600200" cy="1729628"/>
          </a:xfrm>
          <a:prstGeom prst="rect">
            <a:avLst/>
          </a:prstGeom>
        </p:spPr>
      </p:pic>
    </p:spTree>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1295400" y="228600"/>
            <a:ext cx="8229600" cy="1143000"/>
          </a:xfrm>
        </p:spPr>
        <p:txBody>
          <a:bodyPr/>
          <a:lstStyle/>
          <a:p>
            <a:r>
              <a:rPr lang="en-US" dirty="0" smtClean="0"/>
              <a:t>Passive and Active </a:t>
            </a:r>
            <a:r>
              <a:rPr lang="en-US" dirty="0"/>
              <a:t>Attacks</a:t>
            </a:r>
          </a:p>
        </p:txBody>
      </p:sp>
      <p:sp>
        <p:nvSpPr>
          <p:cNvPr id="223235" name="Rectangle 3"/>
          <p:cNvSpPr>
            <a:spLocks noGrp="1" noChangeArrowheads="1"/>
          </p:cNvSpPr>
          <p:nvPr>
            <p:ph idx="1"/>
          </p:nvPr>
        </p:nvSpPr>
        <p:spPr>
          <a:xfrm>
            <a:off x="381000" y="1371600"/>
            <a:ext cx="8458200" cy="5486400"/>
          </a:xfrm>
        </p:spPr>
        <p:txBody>
          <a:bodyPr>
            <a:normAutofit fontScale="85000" lnSpcReduction="20000"/>
          </a:bodyPr>
          <a:lstStyle/>
          <a:p>
            <a:pPr>
              <a:lnSpc>
                <a:spcPct val="90000"/>
              </a:lnSpc>
              <a:buNone/>
            </a:pPr>
            <a:endParaRPr lang="en-US" sz="2800" dirty="0" smtClean="0"/>
          </a:p>
          <a:p>
            <a:pPr>
              <a:lnSpc>
                <a:spcPct val="90000"/>
              </a:lnSpc>
            </a:pPr>
            <a:r>
              <a:rPr lang="en-US" sz="2800" i="1" dirty="0"/>
              <a:t>P</a:t>
            </a:r>
            <a:r>
              <a:rPr lang="en-US" sz="2800" i="1" dirty="0" smtClean="0"/>
              <a:t>assive attacks </a:t>
            </a:r>
            <a:r>
              <a:rPr lang="en-US" sz="2600" dirty="0" smtClean="0"/>
              <a:t>attempt to learn or make use of information from the system but does not affect system resources</a:t>
            </a:r>
          </a:p>
          <a:p>
            <a:pPr lvl="2">
              <a:lnSpc>
                <a:spcPct val="90000"/>
              </a:lnSpc>
            </a:pPr>
            <a:r>
              <a:rPr lang="en-US" sz="2429" dirty="0" smtClean="0"/>
              <a:t>eavesdropping/monitoring transmissions</a:t>
            </a:r>
          </a:p>
          <a:p>
            <a:pPr lvl="2">
              <a:lnSpc>
                <a:spcPct val="90000"/>
              </a:lnSpc>
            </a:pPr>
            <a:r>
              <a:rPr lang="en-US" sz="2429" dirty="0" smtClean="0"/>
              <a:t>difficult to detect</a:t>
            </a:r>
          </a:p>
          <a:p>
            <a:pPr lvl="2">
              <a:lnSpc>
                <a:spcPct val="90000"/>
              </a:lnSpc>
            </a:pPr>
            <a:r>
              <a:rPr lang="en-US" sz="2429" dirty="0" smtClean="0"/>
              <a:t>emphasis is on prevention rather than detection</a:t>
            </a:r>
          </a:p>
          <a:p>
            <a:pPr lvl="2">
              <a:lnSpc>
                <a:spcPct val="90000"/>
              </a:lnSpc>
            </a:pPr>
            <a:r>
              <a:rPr lang="en-US" sz="2429" dirty="0" smtClean="0"/>
              <a:t>two types:</a:t>
            </a:r>
          </a:p>
          <a:p>
            <a:pPr lvl="3">
              <a:lnSpc>
                <a:spcPct val="90000"/>
              </a:lnSpc>
            </a:pPr>
            <a:r>
              <a:rPr lang="en-US" sz="2200" dirty="0" smtClean="0"/>
              <a:t>release of message contents</a:t>
            </a:r>
          </a:p>
          <a:p>
            <a:pPr lvl="3">
              <a:lnSpc>
                <a:spcPct val="90000"/>
              </a:lnSpc>
            </a:pPr>
            <a:r>
              <a:rPr lang="en-US" sz="2400" dirty="0" smtClean="0"/>
              <a:t>traffic </a:t>
            </a:r>
            <a:r>
              <a:rPr lang="en-US" sz="2400" dirty="0"/>
              <a:t>analysis</a:t>
            </a:r>
            <a:endParaRPr lang="en-US" sz="2400" dirty="0" smtClean="0"/>
          </a:p>
          <a:p>
            <a:pPr>
              <a:lnSpc>
                <a:spcPct val="90000"/>
              </a:lnSpc>
            </a:pPr>
            <a:r>
              <a:rPr lang="en-US" sz="2800" i="1" dirty="0" smtClean="0"/>
              <a:t>Active attacks </a:t>
            </a:r>
            <a:r>
              <a:rPr lang="en-US" sz="2588" dirty="0" smtClean="0"/>
              <a:t>involve modification of the data stream</a:t>
            </a:r>
          </a:p>
          <a:p>
            <a:pPr lvl="2">
              <a:lnSpc>
                <a:spcPct val="90000"/>
              </a:lnSpc>
            </a:pPr>
            <a:r>
              <a:rPr lang="en-US" sz="2471" dirty="0" smtClean="0"/>
              <a:t>goal is to detect them and then recover</a:t>
            </a:r>
          </a:p>
          <a:p>
            <a:pPr lvl="2">
              <a:lnSpc>
                <a:spcPct val="90000"/>
              </a:lnSpc>
            </a:pPr>
            <a:r>
              <a:rPr lang="en-US" sz="2471" dirty="0" smtClean="0"/>
              <a:t>four categories:</a:t>
            </a:r>
          </a:p>
          <a:p>
            <a:pPr lvl="3">
              <a:lnSpc>
                <a:spcPct val="90000"/>
              </a:lnSpc>
            </a:pPr>
            <a:r>
              <a:rPr lang="en-US" sz="2235" dirty="0" smtClean="0"/>
              <a:t>masquerade</a:t>
            </a:r>
          </a:p>
          <a:p>
            <a:pPr lvl="3">
              <a:lnSpc>
                <a:spcPct val="90000"/>
              </a:lnSpc>
            </a:pPr>
            <a:r>
              <a:rPr lang="en-US" sz="2235" dirty="0" smtClean="0"/>
              <a:t>replay</a:t>
            </a:r>
          </a:p>
          <a:p>
            <a:pPr lvl="3">
              <a:lnSpc>
                <a:spcPct val="90000"/>
              </a:lnSpc>
            </a:pPr>
            <a:r>
              <a:rPr lang="en-US" sz="2235" dirty="0" smtClean="0"/>
              <a:t>modification of messages</a:t>
            </a:r>
          </a:p>
          <a:p>
            <a:pPr lvl="3">
              <a:lnSpc>
                <a:spcPct val="90000"/>
              </a:lnSpc>
            </a:pPr>
            <a:r>
              <a:rPr lang="en-US" sz="2235" dirty="0"/>
              <a:t>denial of </a:t>
            </a:r>
            <a:r>
              <a:rPr lang="en-US" sz="2235" dirty="0" smtClean="0"/>
              <a:t>service</a:t>
            </a:r>
            <a:endParaRPr lang="en-US" sz="2235" dirty="0"/>
          </a:p>
        </p:txBody>
      </p:sp>
      <p:pic>
        <p:nvPicPr>
          <p:cNvPr id="37" name="Picture 36"/>
          <p:cNvPicPr>
            <a:picLocks noChangeAspect="1"/>
          </p:cNvPicPr>
          <p:nvPr/>
        </p:nvPicPr>
        <p:blipFill>
          <a:blip r:embed="rId3"/>
          <a:stretch>
            <a:fillRect/>
          </a:stretch>
        </p:blipFill>
        <p:spPr>
          <a:xfrm>
            <a:off x="0" y="0"/>
            <a:ext cx="1563566" cy="1676400"/>
          </a:xfrm>
          <a:prstGeom prst="rect">
            <a:avLst/>
          </a:prstGeom>
        </p:spPr>
      </p:pic>
      <p:pic>
        <p:nvPicPr>
          <p:cNvPr id="39" name="Picture 38"/>
          <p:cNvPicPr>
            <a:picLocks noChangeAspect="1"/>
          </p:cNvPicPr>
          <p:nvPr/>
        </p:nvPicPr>
        <p:blipFill>
          <a:blip r:embed="rId4"/>
          <a:stretch>
            <a:fillRect/>
          </a:stretch>
        </p:blipFill>
        <p:spPr>
          <a:xfrm>
            <a:off x="7209013" y="5410200"/>
            <a:ext cx="1934987" cy="1447800"/>
          </a:xfrm>
          <a:prstGeom prst="rect">
            <a:avLst/>
          </a:prstGeom>
          <a:effectLst>
            <a:softEdge rad="254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23235">
                                            <p:txEl>
                                              <p:pRg st="1" end="1"/>
                                            </p:txEl>
                                          </p:spTgt>
                                        </p:tgtEl>
                                        <p:attrNameLst>
                                          <p:attrName>style.visibility</p:attrName>
                                        </p:attrNameLst>
                                      </p:cBhvr>
                                      <p:to>
                                        <p:strVal val="visible"/>
                                      </p:to>
                                    </p:set>
                                    <p:anim calcmode="lin" valueType="num">
                                      <p:cBhvr>
                                        <p:cTn id="7" dur="2000" fill="hold"/>
                                        <p:tgtEl>
                                          <p:spTgt spid="223235">
                                            <p:txEl>
                                              <p:pRg st="1" end="1"/>
                                            </p:txEl>
                                          </p:spTgt>
                                        </p:tgtEl>
                                        <p:attrNameLst>
                                          <p:attrName>ppt_w</p:attrName>
                                        </p:attrNameLst>
                                      </p:cBhvr>
                                      <p:tavLst>
                                        <p:tav tm="0">
                                          <p:val>
                                            <p:strVal val="#ppt_w*0.70"/>
                                          </p:val>
                                        </p:tav>
                                        <p:tav tm="100000">
                                          <p:val>
                                            <p:strVal val="#ppt_w"/>
                                          </p:val>
                                        </p:tav>
                                      </p:tavLst>
                                    </p:anim>
                                    <p:anim calcmode="lin" valueType="num">
                                      <p:cBhvr>
                                        <p:cTn id="8" dur="2000" fill="hold"/>
                                        <p:tgtEl>
                                          <p:spTgt spid="223235">
                                            <p:txEl>
                                              <p:pRg st="1" end="1"/>
                                            </p:txEl>
                                          </p:spTgt>
                                        </p:tgtEl>
                                        <p:attrNameLst>
                                          <p:attrName>ppt_h</p:attrName>
                                        </p:attrNameLst>
                                      </p:cBhvr>
                                      <p:tavLst>
                                        <p:tav tm="0">
                                          <p:val>
                                            <p:strVal val="#ppt_h"/>
                                          </p:val>
                                        </p:tav>
                                        <p:tav tm="100000">
                                          <p:val>
                                            <p:strVal val="#ppt_h"/>
                                          </p:val>
                                        </p:tav>
                                      </p:tavLst>
                                    </p:anim>
                                    <p:animEffect transition="in" filter="fade">
                                      <p:cBhvr>
                                        <p:cTn id="9" dur="2000"/>
                                        <p:tgtEl>
                                          <p:spTgt spid="223235">
                                            <p:txEl>
                                              <p:pRg st="1" end="1"/>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23235">
                                            <p:txEl>
                                              <p:pRg st="2" end="2"/>
                                            </p:txEl>
                                          </p:spTgt>
                                        </p:tgtEl>
                                        <p:attrNameLst>
                                          <p:attrName>style.visibility</p:attrName>
                                        </p:attrNameLst>
                                      </p:cBhvr>
                                      <p:to>
                                        <p:strVal val="visible"/>
                                      </p:to>
                                    </p:set>
                                    <p:anim calcmode="lin" valueType="num">
                                      <p:cBhvr>
                                        <p:cTn id="12" dur="2000" fill="hold"/>
                                        <p:tgtEl>
                                          <p:spTgt spid="223235">
                                            <p:txEl>
                                              <p:pRg st="2" end="2"/>
                                            </p:txEl>
                                          </p:spTgt>
                                        </p:tgtEl>
                                        <p:attrNameLst>
                                          <p:attrName>ppt_w</p:attrName>
                                        </p:attrNameLst>
                                      </p:cBhvr>
                                      <p:tavLst>
                                        <p:tav tm="0">
                                          <p:val>
                                            <p:strVal val="#ppt_w*0.70"/>
                                          </p:val>
                                        </p:tav>
                                        <p:tav tm="100000">
                                          <p:val>
                                            <p:strVal val="#ppt_w"/>
                                          </p:val>
                                        </p:tav>
                                      </p:tavLst>
                                    </p:anim>
                                    <p:anim calcmode="lin" valueType="num">
                                      <p:cBhvr>
                                        <p:cTn id="13" dur="2000" fill="hold"/>
                                        <p:tgtEl>
                                          <p:spTgt spid="223235">
                                            <p:txEl>
                                              <p:pRg st="2" end="2"/>
                                            </p:txEl>
                                          </p:spTgt>
                                        </p:tgtEl>
                                        <p:attrNameLst>
                                          <p:attrName>ppt_h</p:attrName>
                                        </p:attrNameLst>
                                      </p:cBhvr>
                                      <p:tavLst>
                                        <p:tav tm="0">
                                          <p:val>
                                            <p:strVal val="#ppt_h"/>
                                          </p:val>
                                        </p:tav>
                                        <p:tav tm="100000">
                                          <p:val>
                                            <p:strVal val="#ppt_h"/>
                                          </p:val>
                                        </p:tav>
                                      </p:tavLst>
                                    </p:anim>
                                    <p:animEffect transition="in" filter="fade">
                                      <p:cBhvr>
                                        <p:cTn id="14" dur="2000"/>
                                        <p:tgtEl>
                                          <p:spTgt spid="223235">
                                            <p:txEl>
                                              <p:pRg st="2" end="2"/>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23235">
                                            <p:txEl>
                                              <p:pRg st="3" end="3"/>
                                            </p:txEl>
                                          </p:spTgt>
                                        </p:tgtEl>
                                        <p:attrNameLst>
                                          <p:attrName>style.visibility</p:attrName>
                                        </p:attrNameLst>
                                      </p:cBhvr>
                                      <p:to>
                                        <p:strVal val="visible"/>
                                      </p:to>
                                    </p:set>
                                    <p:anim calcmode="lin" valueType="num">
                                      <p:cBhvr>
                                        <p:cTn id="17" dur="2000" fill="hold"/>
                                        <p:tgtEl>
                                          <p:spTgt spid="223235">
                                            <p:txEl>
                                              <p:pRg st="3" end="3"/>
                                            </p:txEl>
                                          </p:spTgt>
                                        </p:tgtEl>
                                        <p:attrNameLst>
                                          <p:attrName>ppt_w</p:attrName>
                                        </p:attrNameLst>
                                      </p:cBhvr>
                                      <p:tavLst>
                                        <p:tav tm="0">
                                          <p:val>
                                            <p:strVal val="#ppt_w*0.70"/>
                                          </p:val>
                                        </p:tav>
                                        <p:tav tm="100000">
                                          <p:val>
                                            <p:strVal val="#ppt_w"/>
                                          </p:val>
                                        </p:tav>
                                      </p:tavLst>
                                    </p:anim>
                                    <p:anim calcmode="lin" valueType="num">
                                      <p:cBhvr>
                                        <p:cTn id="18" dur="2000" fill="hold"/>
                                        <p:tgtEl>
                                          <p:spTgt spid="223235">
                                            <p:txEl>
                                              <p:pRg st="3" end="3"/>
                                            </p:txEl>
                                          </p:spTgt>
                                        </p:tgtEl>
                                        <p:attrNameLst>
                                          <p:attrName>ppt_h</p:attrName>
                                        </p:attrNameLst>
                                      </p:cBhvr>
                                      <p:tavLst>
                                        <p:tav tm="0">
                                          <p:val>
                                            <p:strVal val="#ppt_h"/>
                                          </p:val>
                                        </p:tav>
                                        <p:tav tm="100000">
                                          <p:val>
                                            <p:strVal val="#ppt_h"/>
                                          </p:val>
                                        </p:tav>
                                      </p:tavLst>
                                    </p:anim>
                                    <p:animEffect transition="in" filter="fade">
                                      <p:cBhvr>
                                        <p:cTn id="19" dur="2000"/>
                                        <p:tgtEl>
                                          <p:spTgt spid="223235">
                                            <p:txEl>
                                              <p:pRg st="3" end="3"/>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223235">
                                            <p:txEl>
                                              <p:pRg st="4" end="4"/>
                                            </p:txEl>
                                          </p:spTgt>
                                        </p:tgtEl>
                                        <p:attrNameLst>
                                          <p:attrName>style.visibility</p:attrName>
                                        </p:attrNameLst>
                                      </p:cBhvr>
                                      <p:to>
                                        <p:strVal val="visible"/>
                                      </p:to>
                                    </p:set>
                                    <p:anim calcmode="lin" valueType="num">
                                      <p:cBhvr>
                                        <p:cTn id="22" dur="2000" fill="hold"/>
                                        <p:tgtEl>
                                          <p:spTgt spid="223235">
                                            <p:txEl>
                                              <p:pRg st="4" end="4"/>
                                            </p:txEl>
                                          </p:spTgt>
                                        </p:tgtEl>
                                        <p:attrNameLst>
                                          <p:attrName>ppt_w</p:attrName>
                                        </p:attrNameLst>
                                      </p:cBhvr>
                                      <p:tavLst>
                                        <p:tav tm="0">
                                          <p:val>
                                            <p:strVal val="#ppt_w*0.70"/>
                                          </p:val>
                                        </p:tav>
                                        <p:tav tm="100000">
                                          <p:val>
                                            <p:strVal val="#ppt_w"/>
                                          </p:val>
                                        </p:tav>
                                      </p:tavLst>
                                    </p:anim>
                                    <p:anim calcmode="lin" valueType="num">
                                      <p:cBhvr>
                                        <p:cTn id="23" dur="2000" fill="hold"/>
                                        <p:tgtEl>
                                          <p:spTgt spid="223235">
                                            <p:txEl>
                                              <p:pRg st="4" end="4"/>
                                            </p:txEl>
                                          </p:spTgt>
                                        </p:tgtEl>
                                        <p:attrNameLst>
                                          <p:attrName>ppt_h</p:attrName>
                                        </p:attrNameLst>
                                      </p:cBhvr>
                                      <p:tavLst>
                                        <p:tav tm="0">
                                          <p:val>
                                            <p:strVal val="#ppt_h"/>
                                          </p:val>
                                        </p:tav>
                                        <p:tav tm="100000">
                                          <p:val>
                                            <p:strVal val="#ppt_h"/>
                                          </p:val>
                                        </p:tav>
                                      </p:tavLst>
                                    </p:anim>
                                    <p:animEffect transition="in" filter="fade">
                                      <p:cBhvr>
                                        <p:cTn id="24" dur="2000"/>
                                        <p:tgtEl>
                                          <p:spTgt spid="223235">
                                            <p:txEl>
                                              <p:pRg st="4" end="4"/>
                                            </p:txEl>
                                          </p:spTgt>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223235">
                                            <p:txEl>
                                              <p:pRg st="5" end="5"/>
                                            </p:txEl>
                                          </p:spTgt>
                                        </p:tgtEl>
                                        <p:attrNameLst>
                                          <p:attrName>style.visibility</p:attrName>
                                        </p:attrNameLst>
                                      </p:cBhvr>
                                      <p:to>
                                        <p:strVal val="visible"/>
                                      </p:to>
                                    </p:set>
                                    <p:anim calcmode="lin" valueType="num">
                                      <p:cBhvr>
                                        <p:cTn id="27" dur="2000" fill="hold"/>
                                        <p:tgtEl>
                                          <p:spTgt spid="223235">
                                            <p:txEl>
                                              <p:pRg st="5" end="5"/>
                                            </p:txEl>
                                          </p:spTgt>
                                        </p:tgtEl>
                                        <p:attrNameLst>
                                          <p:attrName>ppt_w</p:attrName>
                                        </p:attrNameLst>
                                      </p:cBhvr>
                                      <p:tavLst>
                                        <p:tav tm="0">
                                          <p:val>
                                            <p:strVal val="#ppt_w*0.70"/>
                                          </p:val>
                                        </p:tav>
                                        <p:tav tm="100000">
                                          <p:val>
                                            <p:strVal val="#ppt_w"/>
                                          </p:val>
                                        </p:tav>
                                      </p:tavLst>
                                    </p:anim>
                                    <p:anim calcmode="lin" valueType="num">
                                      <p:cBhvr>
                                        <p:cTn id="28" dur="2000" fill="hold"/>
                                        <p:tgtEl>
                                          <p:spTgt spid="223235">
                                            <p:txEl>
                                              <p:pRg st="5" end="5"/>
                                            </p:txEl>
                                          </p:spTgt>
                                        </p:tgtEl>
                                        <p:attrNameLst>
                                          <p:attrName>ppt_h</p:attrName>
                                        </p:attrNameLst>
                                      </p:cBhvr>
                                      <p:tavLst>
                                        <p:tav tm="0">
                                          <p:val>
                                            <p:strVal val="#ppt_h"/>
                                          </p:val>
                                        </p:tav>
                                        <p:tav tm="100000">
                                          <p:val>
                                            <p:strVal val="#ppt_h"/>
                                          </p:val>
                                        </p:tav>
                                      </p:tavLst>
                                    </p:anim>
                                    <p:animEffect transition="in" filter="fade">
                                      <p:cBhvr>
                                        <p:cTn id="29" dur="2000"/>
                                        <p:tgtEl>
                                          <p:spTgt spid="223235">
                                            <p:txEl>
                                              <p:pRg st="5" end="5"/>
                                            </p:txEl>
                                          </p:spTgt>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223235">
                                            <p:txEl>
                                              <p:pRg st="6" end="6"/>
                                            </p:txEl>
                                          </p:spTgt>
                                        </p:tgtEl>
                                        <p:attrNameLst>
                                          <p:attrName>style.visibility</p:attrName>
                                        </p:attrNameLst>
                                      </p:cBhvr>
                                      <p:to>
                                        <p:strVal val="visible"/>
                                      </p:to>
                                    </p:set>
                                    <p:anim calcmode="lin" valueType="num">
                                      <p:cBhvr>
                                        <p:cTn id="32" dur="2000" fill="hold"/>
                                        <p:tgtEl>
                                          <p:spTgt spid="223235">
                                            <p:txEl>
                                              <p:pRg st="6" end="6"/>
                                            </p:txEl>
                                          </p:spTgt>
                                        </p:tgtEl>
                                        <p:attrNameLst>
                                          <p:attrName>ppt_w</p:attrName>
                                        </p:attrNameLst>
                                      </p:cBhvr>
                                      <p:tavLst>
                                        <p:tav tm="0">
                                          <p:val>
                                            <p:strVal val="#ppt_w*0.70"/>
                                          </p:val>
                                        </p:tav>
                                        <p:tav tm="100000">
                                          <p:val>
                                            <p:strVal val="#ppt_w"/>
                                          </p:val>
                                        </p:tav>
                                      </p:tavLst>
                                    </p:anim>
                                    <p:anim calcmode="lin" valueType="num">
                                      <p:cBhvr>
                                        <p:cTn id="33" dur="2000" fill="hold"/>
                                        <p:tgtEl>
                                          <p:spTgt spid="223235">
                                            <p:txEl>
                                              <p:pRg st="6" end="6"/>
                                            </p:txEl>
                                          </p:spTgt>
                                        </p:tgtEl>
                                        <p:attrNameLst>
                                          <p:attrName>ppt_h</p:attrName>
                                        </p:attrNameLst>
                                      </p:cBhvr>
                                      <p:tavLst>
                                        <p:tav tm="0">
                                          <p:val>
                                            <p:strVal val="#ppt_h"/>
                                          </p:val>
                                        </p:tav>
                                        <p:tav tm="100000">
                                          <p:val>
                                            <p:strVal val="#ppt_h"/>
                                          </p:val>
                                        </p:tav>
                                      </p:tavLst>
                                    </p:anim>
                                    <p:animEffect transition="in" filter="fade">
                                      <p:cBhvr>
                                        <p:cTn id="34" dur="2000"/>
                                        <p:tgtEl>
                                          <p:spTgt spid="223235">
                                            <p:txEl>
                                              <p:pRg st="6" end="6"/>
                                            </p:txEl>
                                          </p:spTgt>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223235">
                                            <p:txEl>
                                              <p:pRg st="7" end="7"/>
                                            </p:txEl>
                                          </p:spTgt>
                                        </p:tgtEl>
                                        <p:attrNameLst>
                                          <p:attrName>style.visibility</p:attrName>
                                        </p:attrNameLst>
                                      </p:cBhvr>
                                      <p:to>
                                        <p:strVal val="visible"/>
                                      </p:to>
                                    </p:set>
                                    <p:anim calcmode="lin" valueType="num">
                                      <p:cBhvr>
                                        <p:cTn id="37" dur="2000" fill="hold"/>
                                        <p:tgtEl>
                                          <p:spTgt spid="223235">
                                            <p:txEl>
                                              <p:pRg st="7" end="7"/>
                                            </p:txEl>
                                          </p:spTgt>
                                        </p:tgtEl>
                                        <p:attrNameLst>
                                          <p:attrName>ppt_w</p:attrName>
                                        </p:attrNameLst>
                                      </p:cBhvr>
                                      <p:tavLst>
                                        <p:tav tm="0">
                                          <p:val>
                                            <p:strVal val="#ppt_w*0.70"/>
                                          </p:val>
                                        </p:tav>
                                        <p:tav tm="100000">
                                          <p:val>
                                            <p:strVal val="#ppt_w"/>
                                          </p:val>
                                        </p:tav>
                                      </p:tavLst>
                                    </p:anim>
                                    <p:anim calcmode="lin" valueType="num">
                                      <p:cBhvr>
                                        <p:cTn id="38" dur="2000" fill="hold"/>
                                        <p:tgtEl>
                                          <p:spTgt spid="223235">
                                            <p:txEl>
                                              <p:pRg st="7" end="7"/>
                                            </p:txEl>
                                          </p:spTgt>
                                        </p:tgtEl>
                                        <p:attrNameLst>
                                          <p:attrName>ppt_h</p:attrName>
                                        </p:attrNameLst>
                                      </p:cBhvr>
                                      <p:tavLst>
                                        <p:tav tm="0">
                                          <p:val>
                                            <p:strVal val="#ppt_h"/>
                                          </p:val>
                                        </p:tav>
                                        <p:tav tm="100000">
                                          <p:val>
                                            <p:strVal val="#ppt_h"/>
                                          </p:val>
                                        </p:tav>
                                      </p:tavLst>
                                    </p:anim>
                                    <p:animEffect transition="in" filter="fade">
                                      <p:cBhvr>
                                        <p:cTn id="39" dur="2000"/>
                                        <p:tgtEl>
                                          <p:spTgt spid="223235">
                                            <p:txEl>
                                              <p:pRg st="7" end="7"/>
                                            </p:txEl>
                                          </p:spTgt>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223235">
                                            <p:txEl>
                                              <p:pRg st="8" end="8"/>
                                            </p:txEl>
                                          </p:spTgt>
                                        </p:tgtEl>
                                        <p:attrNameLst>
                                          <p:attrName>style.visibility</p:attrName>
                                        </p:attrNameLst>
                                      </p:cBhvr>
                                      <p:to>
                                        <p:strVal val="visible"/>
                                      </p:to>
                                    </p:set>
                                    <p:anim calcmode="lin" valueType="num">
                                      <p:cBhvr>
                                        <p:cTn id="42" dur="2000" fill="hold"/>
                                        <p:tgtEl>
                                          <p:spTgt spid="223235">
                                            <p:txEl>
                                              <p:pRg st="8" end="8"/>
                                            </p:txEl>
                                          </p:spTgt>
                                        </p:tgtEl>
                                        <p:attrNameLst>
                                          <p:attrName>ppt_w</p:attrName>
                                        </p:attrNameLst>
                                      </p:cBhvr>
                                      <p:tavLst>
                                        <p:tav tm="0">
                                          <p:val>
                                            <p:strVal val="#ppt_w*0.70"/>
                                          </p:val>
                                        </p:tav>
                                        <p:tav tm="100000">
                                          <p:val>
                                            <p:strVal val="#ppt_w"/>
                                          </p:val>
                                        </p:tav>
                                      </p:tavLst>
                                    </p:anim>
                                    <p:anim calcmode="lin" valueType="num">
                                      <p:cBhvr>
                                        <p:cTn id="43" dur="2000" fill="hold"/>
                                        <p:tgtEl>
                                          <p:spTgt spid="223235">
                                            <p:txEl>
                                              <p:pRg st="8" end="8"/>
                                            </p:txEl>
                                          </p:spTgt>
                                        </p:tgtEl>
                                        <p:attrNameLst>
                                          <p:attrName>ppt_h</p:attrName>
                                        </p:attrNameLst>
                                      </p:cBhvr>
                                      <p:tavLst>
                                        <p:tav tm="0">
                                          <p:val>
                                            <p:strVal val="#ppt_h"/>
                                          </p:val>
                                        </p:tav>
                                        <p:tav tm="100000">
                                          <p:val>
                                            <p:strVal val="#ppt_h"/>
                                          </p:val>
                                        </p:tav>
                                      </p:tavLst>
                                    </p:anim>
                                    <p:animEffect transition="in" filter="fade">
                                      <p:cBhvr>
                                        <p:cTn id="44" dur="2000"/>
                                        <p:tgtEl>
                                          <p:spTgt spid="223235">
                                            <p:txEl>
                                              <p:pRg st="8" end="8"/>
                                            </p:txEl>
                                          </p:spTgt>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223235">
                                            <p:txEl>
                                              <p:pRg st="9" end="9"/>
                                            </p:txEl>
                                          </p:spTgt>
                                        </p:tgtEl>
                                        <p:attrNameLst>
                                          <p:attrName>style.visibility</p:attrName>
                                        </p:attrNameLst>
                                      </p:cBhvr>
                                      <p:to>
                                        <p:strVal val="visible"/>
                                      </p:to>
                                    </p:set>
                                    <p:anim calcmode="lin" valueType="num">
                                      <p:cBhvr>
                                        <p:cTn id="47" dur="2000" fill="hold"/>
                                        <p:tgtEl>
                                          <p:spTgt spid="223235">
                                            <p:txEl>
                                              <p:pRg st="9" end="9"/>
                                            </p:txEl>
                                          </p:spTgt>
                                        </p:tgtEl>
                                        <p:attrNameLst>
                                          <p:attrName>ppt_w</p:attrName>
                                        </p:attrNameLst>
                                      </p:cBhvr>
                                      <p:tavLst>
                                        <p:tav tm="0">
                                          <p:val>
                                            <p:strVal val="#ppt_w*0.70"/>
                                          </p:val>
                                        </p:tav>
                                        <p:tav tm="100000">
                                          <p:val>
                                            <p:strVal val="#ppt_w"/>
                                          </p:val>
                                        </p:tav>
                                      </p:tavLst>
                                    </p:anim>
                                    <p:anim calcmode="lin" valueType="num">
                                      <p:cBhvr>
                                        <p:cTn id="48" dur="2000" fill="hold"/>
                                        <p:tgtEl>
                                          <p:spTgt spid="223235">
                                            <p:txEl>
                                              <p:pRg st="9" end="9"/>
                                            </p:txEl>
                                          </p:spTgt>
                                        </p:tgtEl>
                                        <p:attrNameLst>
                                          <p:attrName>ppt_h</p:attrName>
                                        </p:attrNameLst>
                                      </p:cBhvr>
                                      <p:tavLst>
                                        <p:tav tm="0">
                                          <p:val>
                                            <p:strVal val="#ppt_h"/>
                                          </p:val>
                                        </p:tav>
                                        <p:tav tm="100000">
                                          <p:val>
                                            <p:strVal val="#ppt_h"/>
                                          </p:val>
                                        </p:tav>
                                      </p:tavLst>
                                    </p:anim>
                                    <p:animEffect transition="in" filter="fade">
                                      <p:cBhvr>
                                        <p:cTn id="49" dur="2000"/>
                                        <p:tgtEl>
                                          <p:spTgt spid="223235">
                                            <p:txEl>
                                              <p:pRg st="9" end="9"/>
                                            </p:txEl>
                                          </p:spTgt>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223235">
                                            <p:txEl>
                                              <p:pRg st="10" end="10"/>
                                            </p:txEl>
                                          </p:spTgt>
                                        </p:tgtEl>
                                        <p:attrNameLst>
                                          <p:attrName>style.visibility</p:attrName>
                                        </p:attrNameLst>
                                      </p:cBhvr>
                                      <p:to>
                                        <p:strVal val="visible"/>
                                      </p:to>
                                    </p:set>
                                    <p:anim calcmode="lin" valueType="num">
                                      <p:cBhvr>
                                        <p:cTn id="52" dur="2000" fill="hold"/>
                                        <p:tgtEl>
                                          <p:spTgt spid="223235">
                                            <p:txEl>
                                              <p:pRg st="10" end="10"/>
                                            </p:txEl>
                                          </p:spTgt>
                                        </p:tgtEl>
                                        <p:attrNameLst>
                                          <p:attrName>ppt_w</p:attrName>
                                        </p:attrNameLst>
                                      </p:cBhvr>
                                      <p:tavLst>
                                        <p:tav tm="0">
                                          <p:val>
                                            <p:strVal val="#ppt_w*0.70"/>
                                          </p:val>
                                        </p:tav>
                                        <p:tav tm="100000">
                                          <p:val>
                                            <p:strVal val="#ppt_w"/>
                                          </p:val>
                                        </p:tav>
                                      </p:tavLst>
                                    </p:anim>
                                    <p:anim calcmode="lin" valueType="num">
                                      <p:cBhvr>
                                        <p:cTn id="53" dur="2000" fill="hold"/>
                                        <p:tgtEl>
                                          <p:spTgt spid="223235">
                                            <p:txEl>
                                              <p:pRg st="10" end="10"/>
                                            </p:txEl>
                                          </p:spTgt>
                                        </p:tgtEl>
                                        <p:attrNameLst>
                                          <p:attrName>ppt_h</p:attrName>
                                        </p:attrNameLst>
                                      </p:cBhvr>
                                      <p:tavLst>
                                        <p:tav tm="0">
                                          <p:val>
                                            <p:strVal val="#ppt_h"/>
                                          </p:val>
                                        </p:tav>
                                        <p:tav tm="100000">
                                          <p:val>
                                            <p:strVal val="#ppt_h"/>
                                          </p:val>
                                        </p:tav>
                                      </p:tavLst>
                                    </p:anim>
                                    <p:animEffect transition="in" filter="fade">
                                      <p:cBhvr>
                                        <p:cTn id="54" dur="2000"/>
                                        <p:tgtEl>
                                          <p:spTgt spid="223235">
                                            <p:txEl>
                                              <p:pRg st="10" end="10"/>
                                            </p:txEl>
                                          </p:spTgt>
                                        </p:tgtEl>
                                      </p:cBhvr>
                                    </p:animEffect>
                                  </p:childTnLst>
                                </p:cTn>
                              </p:par>
                              <p:par>
                                <p:cTn id="55" presetID="55" presetClass="entr" presetSubtype="0" fill="hold" grpId="0" nodeType="withEffect">
                                  <p:stCondLst>
                                    <p:cond delay="0"/>
                                  </p:stCondLst>
                                  <p:childTnLst>
                                    <p:set>
                                      <p:cBhvr>
                                        <p:cTn id="56" dur="1" fill="hold">
                                          <p:stCondLst>
                                            <p:cond delay="0"/>
                                          </p:stCondLst>
                                        </p:cTn>
                                        <p:tgtEl>
                                          <p:spTgt spid="223235">
                                            <p:txEl>
                                              <p:pRg st="11" end="11"/>
                                            </p:txEl>
                                          </p:spTgt>
                                        </p:tgtEl>
                                        <p:attrNameLst>
                                          <p:attrName>style.visibility</p:attrName>
                                        </p:attrNameLst>
                                      </p:cBhvr>
                                      <p:to>
                                        <p:strVal val="visible"/>
                                      </p:to>
                                    </p:set>
                                    <p:anim calcmode="lin" valueType="num">
                                      <p:cBhvr>
                                        <p:cTn id="57" dur="2000" fill="hold"/>
                                        <p:tgtEl>
                                          <p:spTgt spid="223235">
                                            <p:txEl>
                                              <p:pRg st="11" end="11"/>
                                            </p:txEl>
                                          </p:spTgt>
                                        </p:tgtEl>
                                        <p:attrNameLst>
                                          <p:attrName>ppt_w</p:attrName>
                                        </p:attrNameLst>
                                      </p:cBhvr>
                                      <p:tavLst>
                                        <p:tav tm="0">
                                          <p:val>
                                            <p:strVal val="#ppt_w*0.70"/>
                                          </p:val>
                                        </p:tav>
                                        <p:tav tm="100000">
                                          <p:val>
                                            <p:strVal val="#ppt_w"/>
                                          </p:val>
                                        </p:tav>
                                      </p:tavLst>
                                    </p:anim>
                                    <p:anim calcmode="lin" valueType="num">
                                      <p:cBhvr>
                                        <p:cTn id="58" dur="2000" fill="hold"/>
                                        <p:tgtEl>
                                          <p:spTgt spid="223235">
                                            <p:txEl>
                                              <p:pRg st="11" end="11"/>
                                            </p:txEl>
                                          </p:spTgt>
                                        </p:tgtEl>
                                        <p:attrNameLst>
                                          <p:attrName>ppt_h</p:attrName>
                                        </p:attrNameLst>
                                      </p:cBhvr>
                                      <p:tavLst>
                                        <p:tav tm="0">
                                          <p:val>
                                            <p:strVal val="#ppt_h"/>
                                          </p:val>
                                        </p:tav>
                                        <p:tav tm="100000">
                                          <p:val>
                                            <p:strVal val="#ppt_h"/>
                                          </p:val>
                                        </p:tav>
                                      </p:tavLst>
                                    </p:anim>
                                    <p:animEffect transition="in" filter="fade">
                                      <p:cBhvr>
                                        <p:cTn id="59" dur="2000"/>
                                        <p:tgtEl>
                                          <p:spTgt spid="223235">
                                            <p:txEl>
                                              <p:pRg st="11" end="11"/>
                                            </p:txEl>
                                          </p:spTgt>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223235">
                                            <p:txEl>
                                              <p:pRg st="12" end="12"/>
                                            </p:txEl>
                                          </p:spTgt>
                                        </p:tgtEl>
                                        <p:attrNameLst>
                                          <p:attrName>style.visibility</p:attrName>
                                        </p:attrNameLst>
                                      </p:cBhvr>
                                      <p:to>
                                        <p:strVal val="visible"/>
                                      </p:to>
                                    </p:set>
                                    <p:anim calcmode="lin" valueType="num">
                                      <p:cBhvr>
                                        <p:cTn id="62" dur="2000" fill="hold"/>
                                        <p:tgtEl>
                                          <p:spTgt spid="223235">
                                            <p:txEl>
                                              <p:pRg st="12" end="12"/>
                                            </p:txEl>
                                          </p:spTgt>
                                        </p:tgtEl>
                                        <p:attrNameLst>
                                          <p:attrName>ppt_w</p:attrName>
                                        </p:attrNameLst>
                                      </p:cBhvr>
                                      <p:tavLst>
                                        <p:tav tm="0">
                                          <p:val>
                                            <p:strVal val="#ppt_w*0.70"/>
                                          </p:val>
                                        </p:tav>
                                        <p:tav tm="100000">
                                          <p:val>
                                            <p:strVal val="#ppt_w"/>
                                          </p:val>
                                        </p:tav>
                                      </p:tavLst>
                                    </p:anim>
                                    <p:anim calcmode="lin" valueType="num">
                                      <p:cBhvr>
                                        <p:cTn id="63" dur="2000" fill="hold"/>
                                        <p:tgtEl>
                                          <p:spTgt spid="223235">
                                            <p:txEl>
                                              <p:pRg st="12" end="12"/>
                                            </p:txEl>
                                          </p:spTgt>
                                        </p:tgtEl>
                                        <p:attrNameLst>
                                          <p:attrName>ppt_h</p:attrName>
                                        </p:attrNameLst>
                                      </p:cBhvr>
                                      <p:tavLst>
                                        <p:tav tm="0">
                                          <p:val>
                                            <p:strVal val="#ppt_h"/>
                                          </p:val>
                                        </p:tav>
                                        <p:tav tm="100000">
                                          <p:val>
                                            <p:strVal val="#ppt_h"/>
                                          </p:val>
                                        </p:tav>
                                      </p:tavLst>
                                    </p:anim>
                                    <p:animEffect transition="in" filter="fade">
                                      <p:cBhvr>
                                        <p:cTn id="64" dur="2000"/>
                                        <p:tgtEl>
                                          <p:spTgt spid="223235">
                                            <p:txEl>
                                              <p:pRg st="12" end="12"/>
                                            </p:txEl>
                                          </p:spTgt>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223235">
                                            <p:txEl>
                                              <p:pRg st="13" end="13"/>
                                            </p:txEl>
                                          </p:spTgt>
                                        </p:tgtEl>
                                        <p:attrNameLst>
                                          <p:attrName>style.visibility</p:attrName>
                                        </p:attrNameLst>
                                      </p:cBhvr>
                                      <p:to>
                                        <p:strVal val="visible"/>
                                      </p:to>
                                    </p:set>
                                    <p:anim calcmode="lin" valueType="num">
                                      <p:cBhvr>
                                        <p:cTn id="67" dur="2000" fill="hold"/>
                                        <p:tgtEl>
                                          <p:spTgt spid="223235">
                                            <p:txEl>
                                              <p:pRg st="13" end="13"/>
                                            </p:txEl>
                                          </p:spTgt>
                                        </p:tgtEl>
                                        <p:attrNameLst>
                                          <p:attrName>ppt_w</p:attrName>
                                        </p:attrNameLst>
                                      </p:cBhvr>
                                      <p:tavLst>
                                        <p:tav tm="0">
                                          <p:val>
                                            <p:strVal val="#ppt_w*0.70"/>
                                          </p:val>
                                        </p:tav>
                                        <p:tav tm="100000">
                                          <p:val>
                                            <p:strVal val="#ppt_w"/>
                                          </p:val>
                                        </p:tav>
                                      </p:tavLst>
                                    </p:anim>
                                    <p:anim calcmode="lin" valueType="num">
                                      <p:cBhvr>
                                        <p:cTn id="68" dur="2000" fill="hold"/>
                                        <p:tgtEl>
                                          <p:spTgt spid="223235">
                                            <p:txEl>
                                              <p:pRg st="13" end="13"/>
                                            </p:txEl>
                                          </p:spTgt>
                                        </p:tgtEl>
                                        <p:attrNameLst>
                                          <p:attrName>ppt_h</p:attrName>
                                        </p:attrNameLst>
                                      </p:cBhvr>
                                      <p:tavLst>
                                        <p:tav tm="0">
                                          <p:val>
                                            <p:strVal val="#ppt_h"/>
                                          </p:val>
                                        </p:tav>
                                        <p:tav tm="100000">
                                          <p:val>
                                            <p:strVal val="#ppt_h"/>
                                          </p:val>
                                        </p:tav>
                                      </p:tavLst>
                                    </p:anim>
                                    <p:animEffect transition="in" filter="fade">
                                      <p:cBhvr>
                                        <p:cTn id="69" dur="2000"/>
                                        <p:tgtEl>
                                          <p:spTgt spid="223235">
                                            <p:txEl>
                                              <p:pRg st="13" end="13"/>
                                            </p:txEl>
                                          </p:spTgt>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223235">
                                            <p:txEl>
                                              <p:pRg st="14" end="14"/>
                                            </p:txEl>
                                          </p:spTgt>
                                        </p:tgtEl>
                                        <p:attrNameLst>
                                          <p:attrName>style.visibility</p:attrName>
                                        </p:attrNameLst>
                                      </p:cBhvr>
                                      <p:to>
                                        <p:strVal val="visible"/>
                                      </p:to>
                                    </p:set>
                                    <p:anim calcmode="lin" valueType="num">
                                      <p:cBhvr>
                                        <p:cTn id="72" dur="2000" fill="hold"/>
                                        <p:tgtEl>
                                          <p:spTgt spid="223235">
                                            <p:txEl>
                                              <p:pRg st="14" end="14"/>
                                            </p:txEl>
                                          </p:spTgt>
                                        </p:tgtEl>
                                        <p:attrNameLst>
                                          <p:attrName>ppt_w</p:attrName>
                                        </p:attrNameLst>
                                      </p:cBhvr>
                                      <p:tavLst>
                                        <p:tav tm="0">
                                          <p:val>
                                            <p:strVal val="#ppt_w*0.70"/>
                                          </p:val>
                                        </p:tav>
                                        <p:tav tm="100000">
                                          <p:val>
                                            <p:strVal val="#ppt_w"/>
                                          </p:val>
                                        </p:tav>
                                      </p:tavLst>
                                    </p:anim>
                                    <p:anim calcmode="lin" valueType="num">
                                      <p:cBhvr>
                                        <p:cTn id="73" dur="2000" fill="hold"/>
                                        <p:tgtEl>
                                          <p:spTgt spid="223235">
                                            <p:txEl>
                                              <p:pRg st="14" end="14"/>
                                            </p:txEl>
                                          </p:spTgt>
                                        </p:tgtEl>
                                        <p:attrNameLst>
                                          <p:attrName>ppt_h</p:attrName>
                                        </p:attrNameLst>
                                      </p:cBhvr>
                                      <p:tavLst>
                                        <p:tav tm="0">
                                          <p:val>
                                            <p:strVal val="#ppt_h"/>
                                          </p:val>
                                        </p:tav>
                                        <p:tav tm="100000">
                                          <p:val>
                                            <p:strVal val="#ppt_h"/>
                                          </p:val>
                                        </p:tav>
                                      </p:tavLst>
                                    </p:anim>
                                    <p:animEffect transition="in" filter="fade">
                                      <p:cBhvr>
                                        <p:cTn id="74" dur="2000"/>
                                        <p:tgtEl>
                                          <p:spTgt spid="22323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referRelativeResize="0">
            <a:picLocks/>
          </p:cNvPicPr>
          <p:nvPr/>
        </p:nvPicPr>
        <mc:AlternateContent xmlns:mc="http://schemas.openxmlformats.org/markup-compatibility/2006">
          <mc:Choice xmlns:ma="http://schemas.microsoft.com/office/mac/drawingml/2008/main" xmlns:mv="urn:schemas-microsoft-com:mac:vml" xmlns="" Requires="ma">
            <p:blipFill>
              <a:blip r:embed="rId3">
                <a:duotone>
                  <a:prstClr val="black"/>
                  <a:schemeClr val="tx2">
                    <a:tint val="45000"/>
                    <a:satMod val="400000"/>
                  </a:schemeClr>
                </a:duotone>
              </a:blip>
              <a:stretch>
                <a:fillRect/>
              </a:stretch>
            </p:blipFill>
          </mc:Choice>
          <mc:Fallback>
            <p:blipFill>
              <a:blip r:embed="rId4">
                <a:duotone>
                  <a:prstClr val="black"/>
                  <a:schemeClr val="tx2">
                    <a:tint val="45000"/>
                    <a:satMod val="400000"/>
                  </a:schemeClr>
                </a:duotone>
              </a:blip>
              <a:stretch>
                <a:fillRect/>
              </a:stretch>
            </p:blipFill>
          </mc:Fallback>
        </mc:AlternateContent>
        <p:spPr>
          <a:xfrm>
            <a:off x="-457200" y="304800"/>
            <a:ext cx="4343400" cy="6324600"/>
          </a:xfrm>
          <a:prstGeom prst="rect">
            <a:avLst/>
          </a:prstGeom>
          <a:ln>
            <a:noFill/>
          </a:ln>
        </p:spPr>
      </p:pic>
      <p:sp>
        <p:nvSpPr>
          <p:cNvPr id="21" name="Title 20"/>
          <p:cNvSpPr>
            <a:spLocks noGrp="1"/>
          </p:cNvSpPr>
          <p:nvPr>
            <p:ph type="title"/>
          </p:nvPr>
        </p:nvSpPr>
        <p:spPr>
          <a:xfrm>
            <a:off x="4038600" y="1268760"/>
            <a:ext cx="1143000" cy="3150840"/>
          </a:xfrm>
        </p:spPr>
        <p:txBody>
          <a:bodyPr vert="wordArtVert">
            <a:noAutofit/>
          </a:bodyPr>
          <a:lstStyle/>
          <a:p>
            <a:r>
              <a:rPr lang="en-US" sz="1400" dirty="0" smtClean="0">
                <a:solidFill>
                  <a:schemeClr val="accent1"/>
                </a:solidFill>
              </a:rPr>
              <a:t>Security</a:t>
            </a:r>
            <a:br>
              <a:rPr lang="en-US" sz="1400" dirty="0" smtClean="0">
                <a:solidFill>
                  <a:schemeClr val="accent1"/>
                </a:solidFill>
              </a:rPr>
            </a:br>
            <a:r>
              <a:rPr lang="en-US" sz="1400" dirty="0" smtClean="0">
                <a:solidFill>
                  <a:schemeClr val="accent1"/>
                </a:solidFill>
              </a:rPr>
              <a:t> Requirements</a:t>
            </a:r>
            <a:endParaRPr lang="en-US" sz="1400" dirty="0">
              <a:solidFill>
                <a:schemeClr val="accent1"/>
              </a:solidFill>
            </a:endParaRPr>
          </a:p>
        </p:txBody>
      </p:sp>
      <p:pic>
        <p:nvPicPr>
          <p:cNvPr id="26" name="Picture 25"/>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duotone>
                  <a:prstClr val="black"/>
                  <a:schemeClr val="tx2">
                    <a:tint val="45000"/>
                    <a:satMod val="400000"/>
                  </a:schemeClr>
                </a:duotone>
              </a:blip>
              <a:stretch>
                <a:fillRect/>
              </a:stretch>
            </p:blipFill>
          </mc:Choice>
          <mc:Fallback>
            <p:blipFill>
              <a:blip r:embed="rId6">
                <a:duotone>
                  <a:prstClr val="black"/>
                  <a:schemeClr val="tx2">
                    <a:tint val="45000"/>
                    <a:satMod val="400000"/>
                  </a:schemeClr>
                </a:duotone>
              </a:blip>
              <a:stretch>
                <a:fillRect/>
              </a:stretch>
            </p:blipFill>
          </mc:Fallback>
        </mc:AlternateContent>
        <p:spPr>
          <a:xfrm>
            <a:off x="5334000" y="304800"/>
            <a:ext cx="3581400" cy="6324600"/>
          </a:xfrm>
          <a:prstGeom prst="rect">
            <a:avLst/>
          </a:prstGeom>
        </p:spPr>
      </p:pic>
      <p:sp>
        <p:nvSpPr>
          <p:cNvPr id="27" name="TextBox 26"/>
          <p:cNvSpPr txBox="1"/>
          <p:nvPr/>
        </p:nvSpPr>
        <p:spPr>
          <a:xfrm>
            <a:off x="3886200" y="332656"/>
            <a:ext cx="1447800" cy="707886"/>
          </a:xfrm>
          <a:prstGeom prst="rect">
            <a:avLst/>
          </a:prstGeom>
          <a:noFill/>
        </p:spPr>
        <p:txBody>
          <a:bodyPr wrap="square" rtlCol="0">
            <a:spAutoFit/>
          </a:bodyPr>
          <a:lstStyle/>
          <a:p>
            <a:r>
              <a:rPr lang="en-US" sz="2400" dirty="0" smtClean="0">
                <a:ln>
                  <a:solidFill>
                    <a:schemeClr val="accent1"/>
                  </a:solidFill>
                </a:ln>
                <a:latin typeface="+mn-lt"/>
              </a:rPr>
              <a:t>Table 1.4</a:t>
            </a:r>
          </a:p>
          <a:p>
            <a:r>
              <a:rPr lang="en-US" sz="1600" dirty="0" smtClean="0">
                <a:ln>
                  <a:solidFill>
                    <a:schemeClr val="accent1"/>
                  </a:solidFill>
                </a:ln>
                <a:latin typeface="+mn-lt"/>
              </a:rPr>
              <a:t>(FIPS PUB 200) </a:t>
            </a:r>
            <a:endParaRPr lang="en-US" sz="1600" dirty="0">
              <a:ln>
                <a:solidFill>
                  <a:schemeClr val="accent1"/>
                </a:solidFill>
              </a:ln>
              <a:latin typeface="+mn-lt"/>
            </a:endParaRPr>
          </a:p>
        </p:txBody>
      </p:sp>
      <p:pic>
        <p:nvPicPr>
          <p:cNvPr id="7" name="Picture 6"/>
          <p:cNvPicPr>
            <a:picLocks noChangeAspect="1"/>
          </p:cNvPicPr>
          <p:nvPr/>
        </p:nvPicPr>
        <p:blipFill>
          <a:blip r:embed="rId7"/>
          <a:stretch>
            <a:fillRect/>
          </a:stretch>
        </p:blipFill>
        <p:spPr>
          <a:xfrm>
            <a:off x="4114800" y="4495800"/>
            <a:ext cx="1066800" cy="2362200"/>
          </a:xfrm>
          <a:prstGeom prst="rect">
            <a:avLst/>
          </a:prstGeom>
        </p:spPr>
      </p:pic>
    </p:spTree>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228600"/>
            <a:ext cx="9144000" cy="1189038"/>
          </a:xfrm>
        </p:spPr>
        <p:txBody>
          <a:bodyPr>
            <a:noAutofit/>
          </a:bodyPr>
          <a:lstStyle/>
          <a:p>
            <a:r>
              <a:rPr lang="en-US" sz="4600" dirty="0">
                <a:solidFill>
                  <a:schemeClr val="accent1"/>
                </a:solidFill>
              </a:rPr>
              <a:t>Security Functional Requirements</a:t>
            </a:r>
          </a:p>
        </p:txBody>
      </p:sp>
      <p:graphicFrame>
        <p:nvGraphicFramePr>
          <p:cNvPr id="5" name="Content Placeholder 4"/>
          <p:cNvGraphicFramePr>
            <a:graphicFrameLocks noGrp="1"/>
          </p:cNvGraphicFramePr>
          <p:nvPr>
            <p:ph idx="1"/>
          </p:nvPr>
        </p:nvGraphicFramePr>
        <p:xfrm>
          <a:off x="228600" y="1676400"/>
          <a:ext cx="86868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5284" name="Rectangle 4"/>
          <p:cNvSpPr>
            <a:spLocks noChangeArrowheads="1"/>
          </p:cNvSpPr>
          <p:nvPr/>
        </p:nvSpPr>
        <p:spPr bwMode="auto">
          <a:xfrm>
            <a:off x="331788" y="3797300"/>
            <a:ext cx="184150" cy="366713"/>
          </a:xfrm>
          <a:prstGeom prst="rect">
            <a:avLst/>
          </a:prstGeom>
          <a:noFill/>
          <a:ln w="9525">
            <a:noFill/>
            <a:miter lim="800000"/>
            <a:headEnd/>
            <a:tailEnd/>
          </a:ln>
          <a:effectLst/>
        </p:spPr>
        <p:txBody>
          <a:bodyPr wrap="none">
            <a:prstTxWarp prst="textNoShape">
              <a:avLst/>
            </a:prstTxWarp>
            <a:spAutoFit/>
          </a:bodyPr>
          <a:lstStyle/>
          <a:p>
            <a:endParaRPr lang="en-US" dirty="0"/>
          </a:p>
        </p:txBody>
      </p:sp>
      <p:sp>
        <p:nvSpPr>
          <p:cNvPr id="8" name="TextBox 7"/>
          <p:cNvSpPr txBox="1"/>
          <p:nvPr/>
        </p:nvSpPr>
        <p:spPr>
          <a:xfrm>
            <a:off x="6333067" y="1574800"/>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533400" y="381000"/>
            <a:ext cx="9144000" cy="1143000"/>
          </a:xfrm>
        </p:spPr>
        <p:txBody>
          <a:bodyPr>
            <a:normAutofit fontScale="90000"/>
          </a:bodyPr>
          <a:lstStyle/>
          <a:p>
            <a:r>
              <a:rPr lang="en-US" dirty="0" smtClean="0">
                <a:solidFill>
                  <a:schemeClr val="accent1"/>
                </a:solidFill>
              </a:rPr>
              <a:t>Security Architecture For </a:t>
            </a:r>
            <a:br>
              <a:rPr lang="en-US" dirty="0" smtClean="0">
                <a:solidFill>
                  <a:schemeClr val="accent1"/>
                </a:solidFill>
              </a:rPr>
            </a:br>
            <a:r>
              <a:rPr lang="en-US" dirty="0" smtClean="0">
                <a:solidFill>
                  <a:schemeClr val="accent1"/>
                </a:solidFill>
              </a:rPr>
              <a:t>Open Systems</a:t>
            </a:r>
            <a:endParaRPr lang="en-US" dirty="0">
              <a:solidFill>
                <a:schemeClr val="accent1"/>
              </a:solidFill>
            </a:endParaRPr>
          </a:p>
        </p:txBody>
      </p:sp>
      <p:sp>
        <p:nvSpPr>
          <p:cNvPr id="227331" name="Rectangle 3"/>
          <p:cNvSpPr>
            <a:spLocks noGrp="1" noChangeArrowheads="1"/>
          </p:cNvSpPr>
          <p:nvPr>
            <p:ph idx="1"/>
          </p:nvPr>
        </p:nvSpPr>
        <p:spPr>
          <a:xfrm>
            <a:off x="457200" y="2057400"/>
            <a:ext cx="8229600" cy="4800600"/>
          </a:xfrm>
        </p:spPr>
        <p:txBody>
          <a:bodyPr/>
          <a:lstStyle/>
          <a:p>
            <a:r>
              <a:rPr lang="en-US" dirty="0" smtClean="0"/>
              <a:t>ITU-T Recommendation X</a:t>
            </a:r>
            <a:r>
              <a:rPr lang="en-US" dirty="0"/>
              <a:t>.800, </a:t>
            </a:r>
            <a:r>
              <a:rPr lang="en-US" i="1" dirty="0"/>
              <a:t>Security Architecture for </a:t>
            </a:r>
            <a:r>
              <a:rPr lang="en-US" i="1" dirty="0" smtClean="0"/>
              <a:t>OSI </a:t>
            </a:r>
          </a:p>
          <a:p>
            <a:pPr lvl="1"/>
            <a:r>
              <a:rPr lang="en-US" dirty="0" smtClean="0"/>
              <a:t>systematic </a:t>
            </a:r>
            <a:r>
              <a:rPr lang="en-US" dirty="0"/>
              <a:t>way of defining</a:t>
            </a:r>
            <a:r>
              <a:rPr lang="en-US" dirty="0" smtClean="0"/>
              <a:t> the requirements </a:t>
            </a:r>
            <a:r>
              <a:rPr lang="en-US" dirty="0"/>
              <a:t>for security and characterizing</a:t>
            </a:r>
            <a:r>
              <a:rPr lang="en-US" dirty="0" smtClean="0"/>
              <a:t> the approaches </a:t>
            </a:r>
            <a:r>
              <a:rPr lang="en-US" dirty="0"/>
              <a:t>to satisfying </a:t>
            </a:r>
            <a:r>
              <a:rPr lang="en-US" dirty="0" smtClean="0"/>
              <a:t>them</a:t>
            </a:r>
          </a:p>
          <a:p>
            <a:pPr lvl="1"/>
            <a:r>
              <a:rPr lang="en-US" dirty="0" smtClean="0"/>
              <a:t>was developed as an international standard</a:t>
            </a:r>
          </a:p>
          <a:p>
            <a:pPr lvl="1"/>
            <a:r>
              <a:rPr lang="en-US" dirty="0" smtClean="0"/>
              <a:t>focuses on:</a:t>
            </a:r>
          </a:p>
          <a:p>
            <a:pPr lvl="2"/>
            <a:r>
              <a:rPr lang="en-US" dirty="0"/>
              <a:t>security attacks</a:t>
            </a:r>
            <a:r>
              <a:rPr lang="en-US" dirty="0" smtClean="0"/>
              <a:t> – action that compromises the security of information owned by an organization</a:t>
            </a:r>
          </a:p>
          <a:p>
            <a:pPr lvl="2"/>
            <a:r>
              <a:rPr lang="en-US" dirty="0"/>
              <a:t>security mechanism</a:t>
            </a:r>
            <a:r>
              <a:rPr lang="en-US" dirty="0" smtClean="0"/>
              <a:t> – designed to detect, prevent, or recover from a security attack</a:t>
            </a:r>
            <a:endParaRPr lang="en-US" i="1" dirty="0" smtClean="0"/>
          </a:p>
          <a:p>
            <a:pPr lvl="2"/>
            <a:r>
              <a:rPr lang="en-US" dirty="0"/>
              <a:t>security service</a:t>
            </a:r>
            <a:r>
              <a:rPr lang="en-US" dirty="0" smtClean="0"/>
              <a:t> – intended to counter </a:t>
            </a:r>
            <a:r>
              <a:rPr lang="en-US" dirty="0"/>
              <a:t>security attacks</a:t>
            </a:r>
          </a:p>
        </p:txBody>
      </p:sp>
      <p:pic>
        <p:nvPicPr>
          <p:cNvPr id="5" name="Picture 4"/>
          <p:cNvPicPr>
            <a:picLocks noChangeAspect="1"/>
          </p:cNvPicPr>
          <p:nvPr/>
        </p:nvPicPr>
        <p:blipFill>
          <a:blip r:embed="rId3"/>
          <a:stretch>
            <a:fillRect/>
          </a:stretch>
        </p:blipFill>
        <p:spPr>
          <a:xfrm>
            <a:off x="228600" y="0"/>
            <a:ext cx="1905000" cy="19763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27331">
                                            <p:txEl>
                                              <p:pRg st="0" end="0"/>
                                            </p:txEl>
                                          </p:spTgt>
                                        </p:tgtEl>
                                        <p:attrNameLst>
                                          <p:attrName>style.visibility</p:attrName>
                                        </p:attrNameLst>
                                      </p:cBhvr>
                                      <p:to>
                                        <p:strVal val="visible"/>
                                      </p:to>
                                    </p:set>
                                    <p:animEffect transition="in" filter="fade">
                                      <p:cBhvr>
                                        <p:cTn id="7" dur="2000"/>
                                        <p:tgtEl>
                                          <p:spTgt spid="227331">
                                            <p:txEl>
                                              <p:pRg st="0" end="0"/>
                                            </p:txEl>
                                          </p:spTgt>
                                        </p:tgtEl>
                                      </p:cBhvr>
                                    </p:animEffect>
                                    <p:anim calcmode="lin" valueType="num">
                                      <p:cBhvr>
                                        <p:cTn id="8" dur="2000" fill="hold"/>
                                        <p:tgtEl>
                                          <p:spTgt spid="227331">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227331">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27331">
                                            <p:txEl>
                                              <p:pRg st="1" end="1"/>
                                            </p:txEl>
                                          </p:spTgt>
                                        </p:tgtEl>
                                        <p:attrNameLst>
                                          <p:attrName>style.visibility</p:attrName>
                                        </p:attrNameLst>
                                      </p:cBhvr>
                                      <p:to>
                                        <p:strVal val="visible"/>
                                      </p:to>
                                    </p:set>
                                    <p:animEffect transition="in" filter="fade">
                                      <p:cBhvr>
                                        <p:cTn id="12" dur="2000"/>
                                        <p:tgtEl>
                                          <p:spTgt spid="227331">
                                            <p:txEl>
                                              <p:pRg st="1" end="1"/>
                                            </p:txEl>
                                          </p:spTgt>
                                        </p:tgtEl>
                                      </p:cBhvr>
                                    </p:animEffect>
                                    <p:anim calcmode="lin" valueType="num">
                                      <p:cBhvr>
                                        <p:cTn id="13" dur="2000" fill="hold"/>
                                        <p:tgtEl>
                                          <p:spTgt spid="227331">
                                            <p:txEl>
                                              <p:pRg st="1" end="1"/>
                                            </p:txEl>
                                          </p:spTgt>
                                        </p:tgtEl>
                                        <p:attrNameLst>
                                          <p:attrName>ppt_x</p:attrName>
                                        </p:attrNameLst>
                                      </p:cBhvr>
                                      <p:tavLst>
                                        <p:tav tm="0">
                                          <p:val>
                                            <p:strVal val="#ppt_x"/>
                                          </p:val>
                                        </p:tav>
                                        <p:tav tm="100000">
                                          <p:val>
                                            <p:strVal val="#ppt_x"/>
                                          </p:val>
                                        </p:tav>
                                      </p:tavLst>
                                    </p:anim>
                                    <p:anim calcmode="lin" valueType="num">
                                      <p:cBhvr>
                                        <p:cTn id="14" dur="2000" fill="hold"/>
                                        <p:tgtEl>
                                          <p:spTgt spid="227331">
                                            <p:txEl>
                                              <p:pRg st="1" end="1"/>
                                            </p:tx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27331">
                                            <p:txEl>
                                              <p:pRg st="2" end="2"/>
                                            </p:txEl>
                                          </p:spTgt>
                                        </p:tgtEl>
                                        <p:attrNameLst>
                                          <p:attrName>style.visibility</p:attrName>
                                        </p:attrNameLst>
                                      </p:cBhvr>
                                      <p:to>
                                        <p:strVal val="visible"/>
                                      </p:to>
                                    </p:set>
                                    <p:animEffect transition="in" filter="fade">
                                      <p:cBhvr>
                                        <p:cTn id="17" dur="2000"/>
                                        <p:tgtEl>
                                          <p:spTgt spid="227331">
                                            <p:txEl>
                                              <p:pRg st="2" end="2"/>
                                            </p:txEl>
                                          </p:spTgt>
                                        </p:tgtEl>
                                      </p:cBhvr>
                                    </p:animEffect>
                                    <p:anim calcmode="lin" valueType="num">
                                      <p:cBhvr>
                                        <p:cTn id="18" dur="2000" fill="hold"/>
                                        <p:tgtEl>
                                          <p:spTgt spid="227331">
                                            <p:txEl>
                                              <p:pRg st="2" end="2"/>
                                            </p:txEl>
                                          </p:spTgt>
                                        </p:tgtEl>
                                        <p:attrNameLst>
                                          <p:attrName>ppt_x</p:attrName>
                                        </p:attrNameLst>
                                      </p:cBhvr>
                                      <p:tavLst>
                                        <p:tav tm="0">
                                          <p:val>
                                            <p:strVal val="#ppt_x"/>
                                          </p:val>
                                        </p:tav>
                                        <p:tav tm="100000">
                                          <p:val>
                                            <p:strVal val="#ppt_x"/>
                                          </p:val>
                                        </p:tav>
                                      </p:tavLst>
                                    </p:anim>
                                    <p:anim calcmode="lin" valueType="num">
                                      <p:cBhvr>
                                        <p:cTn id="19" dur="2000" fill="hold"/>
                                        <p:tgtEl>
                                          <p:spTgt spid="227331">
                                            <p:txEl>
                                              <p:pRg st="2" end="2"/>
                                            </p:txEl>
                                          </p:spTgt>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27331">
                                            <p:txEl>
                                              <p:pRg st="3" end="3"/>
                                            </p:txEl>
                                          </p:spTgt>
                                        </p:tgtEl>
                                        <p:attrNameLst>
                                          <p:attrName>style.visibility</p:attrName>
                                        </p:attrNameLst>
                                      </p:cBhvr>
                                      <p:to>
                                        <p:strVal val="visible"/>
                                      </p:to>
                                    </p:set>
                                    <p:animEffect transition="in" filter="fade">
                                      <p:cBhvr>
                                        <p:cTn id="22" dur="2000"/>
                                        <p:tgtEl>
                                          <p:spTgt spid="227331">
                                            <p:txEl>
                                              <p:pRg st="3" end="3"/>
                                            </p:txEl>
                                          </p:spTgt>
                                        </p:tgtEl>
                                      </p:cBhvr>
                                    </p:animEffect>
                                    <p:anim calcmode="lin" valueType="num">
                                      <p:cBhvr>
                                        <p:cTn id="23" dur="2000" fill="hold"/>
                                        <p:tgtEl>
                                          <p:spTgt spid="227331">
                                            <p:txEl>
                                              <p:pRg st="3" end="3"/>
                                            </p:txEl>
                                          </p:spTgt>
                                        </p:tgtEl>
                                        <p:attrNameLst>
                                          <p:attrName>ppt_x</p:attrName>
                                        </p:attrNameLst>
                                      </p:cBhvr>
                                      <p:tavLst>
                                        <p:tav tm="0">
                                          <p:val>
                                            <p:strVal val="#ppt_x"/>
                                          </p:val>
                                        </p:tav>
                                        <p:tav tm="100000">
                                          <p:val>
                                            <p:strVal val="#ppt_x"/>
                                          </p:val>
                                        </p:tav>
                                      </p:tavLst>
                                    </p:anim>
                                    <p:anim calcmode="lin" valueType="num">
                                      <p:cBhvr>
                                        <p:cTn id="24" dur="2000" fill="hold"/>
                                        <p:tgtEl>
                                          <p:spTgt spid="227331">
                                            <p:txEl>
                                              <p:pRg st="3" end="3"/>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27331">
                                            <p:txEl>
                                              <p:pRg st="4" end="4"/>
                                            </p:txEl>
                                          </p:spTgt>
                                        </p:tgtEl>
                                        <p:attrNameLst>
                                          <p:attrName>style.visibility</p:attrName>
                                        </p:attrNameLst>
                                      </p:cBhvr>
                                      <p:to>
                                        <p:strVal val="visible"/>
                                      </p:to>
                                    </p:set>
                                    <p:animEffect transition="in" filter="fade">
                                      <p:cBhvr>
                                        <p:cTn id="27" dur="2000"/>
                                        <p:tgtEl>
                                          <p:spTgt spid="227331">
                                            <p:txEl>
                                              <p:pRg st="4" end="4"/>
                                            </p:txEl>
                                          </p:spTgt>
                                        </p:tgtEl>
                                      </p:cBhvr>
                                    </p:animEffect>
                                    <p:anim calcmode="lin" valueType="num">
                                      <p:cBhvr>
                                        <p:cTn id="28" dur="2000" fill="hold"/>
                                        <p:tgtEl>
                                          <p:spTgt spid="227331">
                                            <p:txEl>
                                              <p:pRg st="4" end="4"/>
                                            </p:txEl>
                                          </p:spTgt>
                                        </p:tgtEl>
                                        <p:attrNameLst>
                                          <p:attrName>ppt_x</p:attrName>
                                        </p:attrNameLst>
                                      </p:cBhvr>
                                      <p:tavLst>
                                        <p:tav tm="0">
                                          <p:val>
                                            <p:strVal val="#ppt_x"/>
                                          </p:val>
                                        </p:tav>
                                        <p:tav tm="100000">
                                          <p:val>
                                            <p:strVal val="#ppt_x"/>
                                          </p:val>
                                        </p:tav>
                                      </p:tavLst>
                                    </p:anim>
                                    <p:anim calcmode="lin" valueType="num">
                                      <p:cBhvr>
                                        <p:cTn id="29" dur="2000" fill="hold"/>
                                        <p:tgtEl>
                                          <p:spTgt spid="227331">
                                            <p:txEl>
                                              <p:pRg st="4" end="4"/>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27331">
                                            <p:txEl>
                                              <p:pRg st="5" end="5"/>
                                            </p:txEl>
                                          </p:spTgt>
                                        </p:tgtEl>
                                        <p:attrNameLst>
                                          <p:attrName>style.visibility</p:attrName>
                                        </p:attrNameLst>
                                      </p:cBhvr>
                                      <p:to>
                                        <p:strVal val="visible"/>
                                      </p:to>
                                    </p:set>
                                    <p:animEffect transition="in" filter="fade">
                                      <p:cBhvr>
                                        <p:cTn id="32" dur="2000"/>
                                        <p:tgtEl>
                                          <p:spTgt spid="227331">
                                            <p:txEl>
                                              <p:pRg st="5" end="5"/>
                                            </p:txEl>
                                          </p:spTgt>
                                        </p:tgtEl>
                                      </p:cBhvr>
                                    </p:animEffect>
                                    <p:anim calcmode="lin" valueType="num">
                                      <p:cBhvr>
                                        <p:cTn id="33" dur="2000" fill="hold"/>
                                        <p:tgtEl>
                                          <p:spTgt spid="227331">
                                            <p:txEl>
                                              <p:pRg st="5" end="5"/>
                                            </p:txEl>
                                          </p:spTgt>
                                        </p:tgtEl>
                                        <p:attrNameLst>
                                          <p:attrName>ppt_x</p:attrName>
                                        </p:attrNameLst>
                                      </p:cBhvr>
                                      <p:tavLst>
                                        <p:tav tm="0">
                                          <p:val>
                                            <p:strVal val="#ppt_x"/>
                                          </p:val>
                                        </p:tav>
                                        <p:tav tm="100000">
                                          <p:val>
                                            <p:strVal val="#ppt_x"/>
                                          </p:val>
                                        </p:tav>
                                      </p:tavLst>
                                    </p:anim>
                                    <p:anim calcmode="lin" valueType="num">
                                      <p:cBhvr>
                                        <p:cTn id="34" dur="2000" fill="hold"/>
                                        <p:tgtEl>
                                          <p:spTgt spid="227331">
                                            <p:txEl>
                                              <p:pRg st="5" end="5"/>
                                            </p:txEl>
                                          </p:spTgt>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27331">
                                            <p:txEl>
                                              <p:pRg st="6" end="6"/>
                                            </p:txEl>
                                          </p:spTgt>
                                        </p:tgtEl>
                                        <p:attrNameLst>
                                          <p:attrName>style.visibility</p:attrName>
                                        </p:attrNameLst>
                                      </p:cBhvr>
                                      <p:to>
                                        <p:strVal val="visible"/>
                                      </p:to>
                                    </p:set>
                                    <p:animEffect transition="in" filter="fade">
                                      <p:cBhvr>
                                        <p:cTn id="37" dur="2000"/>
                                        <p:tgtEl>
                                          <p:spTgt spid="227331">
                                            <p:txEl>
                                              <p:pRg st="6" end="6"/>
                                            </p:txEl>
                                          </p:spTgt>
                                        </p:tgtEl>
                                      </p:cBhvr>
                                    </p:animEffect>
                                    <p:anim calcmode="lin" valueType="num">
                                      <p:cBhvr>
                                        <p:cTn id="38" dur="2000" fill="hold"/>
                                        <p:tgtEl>
                                          <p:spTgt spid="227331">
                                            <p:txEl>
                                              <p:pRg st="6" end="6"/>
                                            </p:txEl>
                                          </p:spTgt>
                                        </p:tgtEl>
                                        <p:attrNameLst>
                                          <p:attrName>ppt_x</p:attrName>
                                        </p:attrNameLst>
                                      </p:cBhvr>
                                      <p:tavLst>
                                        <p:tav tm="0">
                                          <p:val>
                                            <p:strVal val="#ppt_x"/>
                                          </p:val>
                                        </p:tav>
                                        <p:tav tm="100000">
                                          <p:val>
                                            <p:strVal val="#ppt_x"/>
                                          </p:val>
                                        </p:tav>
                                      </p:tavLst>
                                    </p:anim>
                                    <p:anim calcmode="lin" valueType="num">
                                      <p:cBhvr>
                                        <p:cTn id="39" dur="2000" fill="hold"/>
                                        <p:tgtEl>
                                          <p:spTgt spid="22733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075" y="700087"/>
            <a:ext cx="5657850" cy="5457825"/>
          </a:xfrm>
          <a:prstGeom prst="rect">
            <a:avLst/>
          </a:prstGeom>
        </p:spPr>
      </p:pic>
    </p:spTree>
    <p:extLst>
      <p:ext uri="{BB962C8B-B14F-4D97-AF65-F5344CB8AC3E}">
        <p14:creationId xmlns:p14="http://schemas.microsoft.com/office/powerpoint/2010/main" val="1862034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smtClean="0">
                <a:solidFill>
                  <a:srgbClr val="CC9900"/>
                </a:solidFill>
              </a:rPr>
              <a:t>Security Services</a:t>
            </a:r>
            <a:endParaRPr lang="en-US" dirty="0">
              <a:solidFill>
                <a:srgbClr val="CC9900"/>
              </a:solidFill>
            </a:endParaRPr>
          </a:p>
        </p:txBody>
      </p:sp>
      <p:sp>
        <p:nvSpPr>
          <p:cNvPr id="36" name="Text Placeholder 35"/>
          <p:cNvSpPr>
            <a:spLocks noGrp="1"/>
          </p:cNvSpPr>
          <p:nvPr>
            <p:ph type="body" idx="1"/>
          </p:nvPr>
        </p:nvSpPr>
        <p:spPr>
          <a:xfrm>
            <a:off x="457200" y="1734670"/>
            <a:ext cx="3429000" cy="744071"/>
          </a:xfrm>
        </p:spPr>
        <p:txBody>
          <a:bodyPr/>
          <a:lstStyle/>
          <a:p>
            <a:r>
              <a:rPr lang="en-US" dirty="0" smtClean="0"/>
              <a:t>X.800</a:t>
            </a:r>
            <a:endParaRPr lang="en-US" dirty="0"/>
          </a:p>
        </p:txBody>
      </p:sp>
      <p:sp>
        <p:nvSpPr>
          <p:cNvPr id="32" name="Content Placeholder 31"/>
          <p:cNvSpPr>
            <a:spLocks noGrp="1"/>
          </p:cNvSpPr>
          <p:nvPr>
            <p:ph sz="half" idx="2"/>
          </p:nvPr>
        </p:nvSpPr>
        <p:spPr>
          <a:xfrm>
            <a:off x="457200" y="2514600"/>
            <a:ext cx="3429000" cy="4114800"/>
          </a:xfrm>
        </p:spPr>
        <p:txBody>
          <a:bodyPr/>
          <a:lstStyle/>
          <a:p>
            <a:pPr lvl="0"/>
            <a:r>
              <a:rPr lang="en-US" dirty="0" smtClean="0"/>
              <a:t>defines a security service as a service that is provided by a protocol layer of communicating open systems and ensures adequate security of the systems or of data transfers</a:t>
            </a:r>
          </a:p>
          <a:p>
            <a:endParaRPr lang="en-US" dirty="0"/>
          </a:p>
        </p:txBody>
      </p:sp>
      <p:sp>
        <p:nvSpPr>
          <p:cNvPr id="37" name="Text Placeholder 36"/>
          <p:cNvSpPr>
            <a:spLocks noGrp="1"/>
          </p:cNvSpPr>
          <p:nvPr>
            <p:ph type="body" sz="quarter" idx="3"/>
          </p:nvPr>
        </p:nvSpPr>
        <p:spPr>
          <a:xfrm>
            <a:off x="5410200" y="1734670"/>
            <a:ext cx="3276600" cy="744071"/>
          </a:xfrm>
        </p:spPr>
        <p:txBody>
          <a:bodyPr/>
          <a:lstStyle/>
          <a:p>
            <a:r>
              <a:rPr lang="en-US" dirty="0" smtClean="0"/>
              <a:t>RFC 2828</a:t>
            </a:r>
            <a:endParaRPr lang="en-US" dirty="0"/>
          </a:p>
        </p:txBody>
      </p:sp>
      <p:sp>
        <p:nvSpPr>
          <p:cNvPr id="38" name="Content Placeholder 37"/>
          <p:cNvSpPr>
            <a:spLocks noGrp="1"/>
          </p:cNvSpPr>
          <p:nvPr>
            <p:ph sz="quarter" idx="4"/>
          </p:nvPr>
        </p:nvSpPr>
        <p:spPr>
          <a:xfrm>
            <a:off x="5410200" y="2514600"/>
            <a:ext cx="3352800" cy="3886200"/>
          </a:xfrm>
        </p:spPr>
        <p:txBody>
          <a:bodyPr/>
          <a:lstStyle/>
          <a:p>
            <a:pPr lvl="0"/>
            <a:r>
              <a:rPr lang="en-US" dirty="0" smtClean="0"/>
              <a:t>defines a security service as a processing or communication service that is provided by a system to give a specific kind of protection to system resources; security services implement security policies and are implemented by security mechanisms</a:t>
            </a:r>
          </a:p>
          <a:p>
            <a:endParaRPr lang="en-US" dirty="0"/>
          </a:p>
        </p:txBody>
      </p:sp>
      <p:pic>
        <p:nvPicPr>
          <p:cNvPr id="39" name="Picture 38"/>
          <p:cNvPicPr>
            <a:picLocks noChangeAspect="1"/>
          </p:cNvPicPr>
          <p:nvPr/>
        </p:nvPicPr>
        <p:blipFill>
          <a:blip r:embed="rId3"/>
          <a:stretch>
            <a:fillRect/>
          </a:stretch>
        </p:blipFill>
        <p:spPr>
          <a:xfrm>
            <a:off x="3886200" y="2362200"/>
            <a:ext cx="1641052" cy="4495800"/>
          </a:xfrm>
          <a:prstGeom prst="rect">
            <a:avLst/>
          </a:prstGeom>
        </p:spPr>
      </p:pic>
      <p:pic>
        <p:nvPicPr>
          <p:cNvPr id="40" name="Picture 39"/>
          <p:cNvPicPr>
            <a:picLocks noChangeAspect="1"/>
          </p:cNvPicPr>
          <p:nvPr/>
        </p:nvPicPr>
        <p:blipFill>
          <a:blip r:embed="rId4">
            <a:alphaModFix amt="90000"/>
            <a:lum bright="4000" contrast="8000"/>
          </a:blip>
          <a:stretch>
            <a:fillRect/>
          </a:stretch>
        </p:blipFill>
        <p:spPr>
          <a:xfrm>
            <a:off x="228600" y="381000"/>
            <a:ext cx="1447800" cy="1243111"/>
          </a:xfrm>
          <a:prstGeom prst="rect">
            <a:avLst/>
          </a:prstGeom>
          <a:effectLst/>
        </p:spPr>
      </p:pic>
      <p:pic>
        <p:nvPicPr>
          <p:cNvPr id="42" name="Picture 41"/>
          <p:cNvPicPr>
            <a:picLocks noChangeAspect="1"/>
          </p:cNvPicPr>
          <p:nvPr/>
        </p:nvPicPr>
        <p:blipFill>
          <a:blip r:embed="rId5"/>
          <a:stretch>
            <a:fillRect/>
          </a:stretch>
        </p:blipFill>
        <p:spPr>
          <a:xfrm>
            <a:off x="7239000" y="171043"/>
            <a:ext cx="1706387" cy="1276757"/>
          </a:xfrm>
          <a:prstGeom prst="rect">
            <a:avLst/>
          </a:prstGeom>
          <a:effectLst>
            <a:softEdge rad="25400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1</a:t>
            </a:r>
            <a:endParaRPr lang="en-US" dirty="0"/>
          </a:p>
        </p:txBody>
      </p:sp>
      <p:sp>
        <p:nvSpPr>
          <p:cNvPr id="13" name="Subtitle 12"/>
          <p:cNvSpPr>
            <a:spLocks noGrp="1"/>
          </p:cNvSpPr>
          <p:nvPr>
            <p:ph type="subTitle" idx="1"/>
          </p:nvPr>
        </p:nvSpPr>
        <p:spPr/>
        <p:txBody>
          <a:bodyPr/>
          <a:lstStyle/>
          <a:p>
            <a:pPr algn="ctr"/>
            <a:r>
              <a:rPr lang="en-US" sz="3200" dirty="0" smtClean="0"/>
              <a:t>Overview</a:t>
            </a:r>
          </a:p>
          <a:p>
            <a:endParaRPr lang="en-US" dirty="0"/>
          </a:p>
        </p:txBody>
      </p:sp>
      <p:pic>
        <p:nvPicPr>
          <p:cNvPr id="11" name="Picture 10"/>
          <p:cNvPicPr>
            <a:picLocks noChangeAspect="1"/>
          </p:cNvPicPr>
          <p:nvPr/>
        </p:nvPicPr>
        <p:blipFill>
          <a:blip r:embed="rId3"/>
          <a:stretch>
            <a:fillRect/>
          </a:stretch>
        </p:blipFill>
        <p:spPr>
          <a:xfrm>
            <a:off x="838200" y="1143000"/>
            <a:ext cx="2819400" cy="2109537"/>
          </a:xfrm>
          <a:prstGeom prst="rect">
            <a:avLst/>
          </a:prstGeom>
          <a:effectLst>
            <a:softEdge rad="2540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62" name="Object 2"/>
          <p:cNvGraphicFramePr>
            <a:graphicFrameLocks noChangeAspect="1"/>
          </p:cNvGraphicFramePr>
          <p:nvPr>
            <p:extLst>
              <p:ext uri="{D42A27DB-BD31-4B8C-83A1-F6EECF244321}">
                <p14:modId xmlns:p14="http://schemas.microsoft.com/office/powerpoint/2010/main" val="3095347822"/>
              </p:ext>
            </p:extLst>
          </p:nvPr>
        </p:nvGraphicFramePr>
        <p:xfrm>
          <a:off x="2895600" y="228600"/>
          <a:ext cx="5715000" cy="6629400"/>
        </p:xfrm>
        <a:graphic>
          <a:graphicData uri="http://schemas.openxmlformats.org/presentationml/2006/ole">
            <mc:AlternateContent xmlns:mc="http://schemas.openxmlformats.org/markup-compatibility/2006">
              <mc:Choice xmlns:v="urn:schemas-microsoft-com:vml" Requires="v">
                <p:oleObj spid="_x0000_s143377" name="Document" r:id="rId4" imgW="6083300" imgH="7416800" progId="Word.Document.12">
                  <p:link updateAutomatic="1"/>
                </p:oleObj>
              </mc:Choice>
              <mc:Fallback>
                <p:oleObj name="Document" r:id="rId4" imgW="6083300" imgH="74168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28600"/>
                        <a:ext cx="5715000" cy="6629400"/>
                      </a:xfrm>
                      <a:prstGeom prst="rect">
                        <a:avLst/>
                      </a:prstGeom>
                      <a:noFill/>
                      <a:ln w="2857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32" name="Rectangle 31"/>
          <p:cNvSpPr/>
          <p:nvPr/>
        </p:nvSpPr>
        <p:spPr>
          <a:xfrm>
            <a:off x="228600" y="1371600"/>
            <a:ext cx="2133600" cy="3077766"/>
          </a:xfrm>
          <a:prstGeom prst="rect">
            <a:avLst/>
          </a:prstGeom>
        </p:spPr>
        <p:txBody>
          <a:bodyPr wrap="square">
            <a:spAutoFit/>
          </a:bodyPr>
          <a:lstStyle/>
          <a:p>
            <a:r>
              <a:rPr lang="en-US" sz="3400" b="1" dirty="0" smtClean="0">
                <a:solidFill>
                  <a:schemeClr val="accent1"/>
                </a:solidFill>
              </a:rPr>
              <a:t>Table 1.5 </a:t>
            </a:r>
          </a:p>
          <a:p>
            <a:endParaRPr lang="en-US" sz="2800" b="1" dirty="0" smtClean="0">
              <a:solidFill>
                <a:schemeClr val="accent1"/>
              </a:solidFill>
            </a:endParaRPr>
          </a:p>
          <a:p>
            <a:endParaRPr lang="en-US" sz="2800" b="1" dirty="0" smtClean="0">
              <a:solidFill>
                <a:schemeClr val="accent1"/>
              </a:solidFill>
            </a:endParaRPr>
          </a:p>
          <a:p>
            <a:pPr algn="ctr"/>
            <a:r>
              <a:rPr lang="en-US" sz="3400" b="1" dirty="0" smtClean="0">
                <a:solidFill>
                  <a:schemeClr val="accent1"/>
                </a:solidFill>
              </a:rPr>
              <a:t>Security </a:t>
            </a:r>
          </a:p>
          <a:p>
            <a:pPr algn="ctr"/>
            <a:r>
              <a:rPr lang="en-US" sz="3400" b="1" dirty="0" smtClean="0">
                <a:solidFill>
                  <a:schemeClr val="accent1"/>
                </a:solidFill>
              </a:rPr>
              <a:t>Services</a:t>
            </a:r>
            <a:r>
              <a:rPr lang="en-US" sz="3400" b="1" dirty="0" smtClean="0"/>
              <a:t> </a:t>
            </a:r>
          </a:p>
          <a:p>
            <a:endParaRPr lang="en-US" b="1" dirty="0" smtClean="0"/>
          </a:p>
          <a:p>
            <a:endParaRPr lang="en-US" b="1" dirty="0" smtClean="0"/>
          </a:p>
        </p:txBody>
      </p:sp>
      <p:pic>
        <p:nvPicPr>
          <p:cNvPr id="33" name="Picture 32"/>
          <p:cNvPicPr>
            <a:picLocks noChangeAspect="1"/>
          </p:cNvPicPr>
          <p:nvPr/>
        </p:nvPicPr>
        <p:blipFill>
          <a:blip r:embed="rId6"/>
          <a:stretch>
            <a:fillRect/>
          </a:stretch>
        </p:blipFill>
        <p:spPr>
          <a:xfrm>
            <a:off x="381000" y="4953000"/>
            <a:ext cx="1934986" cy="1447800"/>
          </a:xfrm>
          <a:prstGeom prst="rect">
            <a:avLst/>
          </a:prstGeom>
          <a:effectLst>
            <a:softEdge rad="254000"/>
          </a:effectLst>
        </p:spPr>
      </p:pic>
      <p:sp>
        <p:nvSpPr>
          <p:cNvPr id="34" name="TextBox 33"/>
          <p:cNvSpPr txBox="1"/>
          <p:nvPr/>
        </p:nvSpPr>
        <p:spPr>
          <a:xfrm>
            <a:off x="2971800" y="6604084"/>
            <a:ext cx="5638800" cy="253916"/>
          </a:xfrm>
          <a:prstGeom prst="rect">
            <a:avLst/>
          </a:prstGeom>
          <a:noFill/>
        </p:spPr>
        <p:txBody>
          <a:bodyPr wrap="square" rtlCol="0">
            <a:spAutoFit/>
          </a:bodyPr>
          <a:lstStyle/>
          <a:p>
            <a:r>
              <a:rPr lang="en-US" sz="1050" i="1" dirty="0" smtClean="0">
                <a:solidFill>
                  <a:schemeClr val="bg1">
                    <a:lumMod val="65000"/>
                    <a:lumOff val="35000"/>
                  </a:schemeClr>
                </a:solidFill>
              </a:rPr>
              <a:t>Source: From X.800, Security Architecture for OSI</a:t>
            </a:r>
            <a:endParaRPr lang="en-US" sz="1050" i="1" dirty="0">
              <a:solidFill>
                <a:schemeClr val="bg1">
                  <a:lumMod val="65000"/>
                  <a:lumOff val="35000"/>
                </a:schemeClr>
              </a:solidFill>
            </a:endParaRPr>
          </a:p>
        </p:txBody>
      </p:sp>
    </p:spTree>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Picture Placeholder 20"/>
          <p:cNvSpPr>
            <a:spLocks noGrp="1"/>
          </p:cNvSpPr>
          <p:nvPr/>
        </p:nvSpPr>
        <p:spPr>
          <a:xfrm>
            <a:off x="1295400" y="609600"/>
            <a:ext cx="2438400" cy="2514600"/>
          </a:xfrm>
          <a:prstGeom prst="ellipse">
            <a:avLst/>
          </a:prstGeom>
          <a:solidFill>
            <a:srgbClr val="CC9900"/>
          </a:solidFill>
          <a:ln>
            <a:solidFill>
              <a:srgbClr val="FF6600"/>
            </a:solidFill>
          </a:ln>
          <a:effectLst>
            <a:innerShdw blurRad="63500" dist="50800" dir="16200000">
              <a:prstClr val="black">
                <a:alpha val="30000"/>
              </a:prstClr>
            </a:innerShdw>
          </a:effectLst>
        </p:spPr>
      </p:sp>
      <p:sp>
        <p:nvSpPr>
          <p:cNvPr id="84" name="Content Placeholder 83"/>
          <p:cNvSpPr>
            <a:spLocks noGrp="1"/>
          </p:cNvSpPr>
          <p:nvPr>
            <p:ph sz="half" idx="1"/>
          </p:nvPr>
        </p:nvSpPr>
        <p:spPr>
          <a:xfrm>
            <a:off x="228600" y="3505200"/>
            <a:ext cx="3931920" cy="3352800"/>
          </a:xfrm>
        </p:spPr>
        <p:txBody>
          <a:bodyPr>
            <a:normAutofit fontScale="92500" lnSpcReduction="10000"/>
          </a:bodyPr>
          <a:lstStyle/>
          <a:p>
            <a:r>
              <a:rPr lang="en-US" dirty="0" smtClean="0"/>
              <a:t>concerned with assuring that a communication is from the source that it claims to be from</a:t>
            </a:r>
          </a:p>
          <a:p>
            <a:pPr>
              <a:buNone/>
            </a:pPr>
            <a:endParaRPr lang="en-US" dirty="0" smtClean="0"/>
          </a:p>
          <a:p>
            <a:r>
              <a:rPr lang="en-US" dirty="0" smtClean="0"/>
              <a:t>must assure that the connection is not interfered with by a third party masquerading as one of the two legitimate parties</a:t>
            </a:r>
            <a:endParaRPr lang="en-US" dirty="0"/>
          </a:p>
        </p:txBody>
      </p:sp>
      <p:sp>
        <p:nvSpPr>
          <p:cNvPr id="85" name="Content Placeholder 84"/>
          <p:cNvSpPr>
            <a:spLocks noGrp="1"/>
          </p:cNvSpPr>
          <p:nvPr>
            <p:ph sz="half" idx="2"/>
          </p:nvPr>
        </p:nvSpPr>
        <p:spPr>
          <a:xfrm>
            <a:off x="4132359" y="3364099"/>
            <a:ext cx="4648200" cy="3352800"/>
          </a:xfrm>
        </p:spPr>
        <p:txBody>
          <a:bodyPr>
            <a:normAutofit fontScale="92500" lnSpcReduction="10000"/>
          </a:bodyPr>
          <a:lstStyle/>
          <a:p>
            <a:r>
              <a:rPr lang="en-US" dirty="0" smtClean="0"/>
              <a:t>Peer Entity Authentication</a:t>
            </a:r>
          </a:p>
          <a:p>
            <a:pPr lvl="2">
              <a:buClr>
                <a:schemeClr val="accent2"/>
              </a:buClr>
            </a:pPr>
            <a:r>
              <a:rPr lang="en-US" dirty="0" smtClean="0"/>
              <a:t>provides for the corroboration of the identity of a peer entity in an association</a:t>
            </a:r>
          </a:p>
          <a:p>
            <a:pPr lvl="2">
              <a:buClr>
                <a:schemeClr val="accent2"/>
              </a:buClr>
            </a:pPr>
            <a:r>
              <a:rPr lang="en-US" dirty="0" smtClean="0"/>
              <a:t>provided for use at the establishment of, or at times during the data transfer phase of, a connection</a:t>
            </a:r>
          </a:p>
          <a:p>
            <a:pPr lvl="2">
              <a:buClr>
                <a:schemeClr val="accent2"/>
              </a:buClr>
            </a:pPr>
            <a:r>
              <a:rPr lang="en-US" dirty="0" smtClean="0"/>
              <a:t>attempts to provide confidence that an entity is not performing either a masquerade or an unauthorized replay of a previous connection</a:t>
            </a:r>
          </a:p>
        </p:txBody>
      </p:sp>
      <p:sp>
        <p:nvSpPr>
          <p:cNvPr id="34" name="Picture Placeholder 20"/>
          <p:cNvSpPr>
            <a:spLocks noGrp="1"/>
          </p:cNvSpPr>
          <p:nvPr/>
        </p:nvSpPr>
        <p:spPr>
          <a:xfrm>
            <a:off x="1219200" y="457200"/>
            <a:ext cx="2438400" cy="2514600"/>
          </a:xfrm>
          <a:prstGeom prst="ellipse">
            <a:avLst/>
          </a:prstGeom>
          <a:solidFill>
            <a:schemeClr val="accent1"/>
          </a:solidFill>
          <a:ln>
            <a:solidFill>
              <a:srgbClr val="FF6600"/>
            </a:solidFill>
          </a:ln>
          <a:effectLst>
            <a:innerShdw blurRad="63500" dist="50800" dir="16200000">
              <a:prstClr val="black">
                <a:alpha val="30000"/>
              </a:prstClr>
            </a:innerShdw>
          </a:effectLst>
        </p:spPr>
      </p:sp>
      <p:sp>
        <p:nvSpPr>
          <p:cNvPr id="69" name="Picture Placeholder 20"/>
          <p:cNvSpPr>
            <a:spLocks noGrp="1"/>
          </p:cNvSpPr>
          <p:nvPr/>
        </p:nvSpPr>
        <p:spPr>
          <a:xfrm>
            <a:off x="1066800" y="381000"/>
            <a:ext cx="2438400" cy="2514600"/>
          </a:xfrm>
          <a:prstGeom prst="ellipse">
            <a:avLst/>
          </a:prstGeom>
          <a:solidFill>
            <a:schemeClr val="accent2"/>
          </a:solidFill>
          <a:ln>
            <a:solidFill>
              <a:srgbClr val="FF6600"/>
            </a:solidFill>
          </a:ln>
          <a:effectLst>
            <a:innerShdw blurRad="63500" dist="50800" dir="16200000">
              <a:prstClr val="black">
                <a:alpha val="30000"/>
              </a:prstClr>
            </a:innerShdw>
          </a:effectLst>
        </p:spPr>
      </p:sp>
      <p:sp>
        <p:nvSpPr>
          <p:cNvPr id="82" name="TextBox 81"/>
          <p:cNvSpPr txBox="1"/>
          <p:nvPr/>
        </p:nvSpPr>
        <p:spPr>
          <a:xfrm>
            <a:off x="1143000" y="1219200"/>
            <a:ext cx="2362200" cy="923330"/>
          </a:xfrm>
          <a:prstGeom prst="rect">
            <a:avLst/>
          </a:prstGeom>
          <a:noFill/>
        </p:spPr>
        <p:txBody>
          <a:bodyPr wrap="square" rtlCol="0">
            <a:spAutoFit/>
          </a:bodyPr>
          <a:lstStyle/>
          <a:p>
            <a:pPr algn="ctr"/>
            <a:r>
              <a:rPr lang="en-US" sz="2700" dirty="0" smtClean="0">
                <a:solidFill>
                  <a:schemeClr val="bg1">
                    <a:lumMod val="85000"/>
                    <a:lumOff val="15000"/>
                  </a:schemeClr>
                </a:solidFill>
              </a:rPr>
              <a:t>Authentication</a:t>
            </a:r>
          </a:p>
          <a:p>
            <a:pPr algn="ctr"/>
            <a:r>
              <a:rPr lang="en-US" sz="2700" dirty="0" smtClean="0">
                <a:solidFill>
                  <a:schemeClr val="bg1">
                    <a:lumMod val="85000"/>
                    <a:lumOff val="15000"/>
                  </a:schemeClr>
                </a:solidFill>
              </a:rPr>
              <a:t>Service</a:t>
            </a:r>
            <a:endParaRPr lang="en-US" sz="2700" dirty="0">
              <a:solidFill>
                <a:schemeClr val="bg1">
                  <a:lumMod val="85000"/>
                  <a:lumOff val="15000"/>
                </a:schemeClr>
              </a:solidFill>
            </a:endParaRPr>
          </a:p>
        </p:txBody>
      </p:sp>
      <p:sp>
        <p:nvSpPr>
          <p:cNvPr id="8" name="TextBox 7"/>
          <p:cNvSpPr txBox="1"/>
          <p:nvPr/>
        </p:nvSpPr>
        <p:spPr>
          <a:xfrm>
            <a:off x="4132359" y="304800"/>
            <a:ext cx="4953000" cy="3059299"/>
          </a:xfrm>
          <a:prstGeom prst="rect">
            <a:avLst/>
          </a:prstGeom>
          <a:noFill/>
        </p:spPr>
        <p:txBody>
          <a:bodyPr wrap="square" rtlCol="0">
            <a:spAutoFit/>
          </a:bodyPr>
          <a:lstStyle/>
          <a:p>
            <a:pPr marL="342900" indent="-342900">
              <a:spcBef>
                <a:spcPct val="20000"/>
              </a:spcBef>
              <a:buClr>
                <a:schemeClr val="accent1"/>
              </a:buClr>
              <a:buSzPct val="90000"/>
              <a:buFont typeface="Wingdings" pitchFamily="2" charset="2"/>
              <a:buChar char=""/>
            </a:pPr>
            <a:r>
              <a:rPr lang="en-US" sz="2000" b="1" dirty="0" smtClean="0">
                <a:effectLst>
                  <a:outerShdw blurRad="50800" dist="50800" dir="2700000" algn="tl" rotWithShape="0">
                    <a:schemeClr val="bg1">
                      <a:alpha val="30000"/>
                    </a:schemeClr>
                  </a:outerShdw>
                </a:effectLst>
                <a:latin typeface="+mn-lt"/>
              </a:rPr>
              <a:t>Data Origin Authentication</a:t>
            </a:r>
          </a:p>
          <a:p>
            <a:pPr marL="1035050" lvl="2" indent="-349250">
              <a:spcBef>
                <a:spcPct val="20000"/>
              </a:spcBef>
              <a:buClr>
                <a:schemeClr val="accent2"/>
              </a:buClr>
              <a:buSzPct val="90000"/>
              <a:buFont typeface="Wingdings" pitchFamily="2" charset="2"/>
              <a:buChar char=""/>
            </a:pPr>
            <a:r>
              <a:rPr lang="en-US" b="1" dirty="0" smtClean="0">
                <a:effectLst>
                  <a:outerShdw blurRad="50800" dist="50800" dir="2700000" algn="tl" rotWithShape="0">
                    <a:schemeClr val="bg1">
                      <a:alpha val="30000"/>
                    </a:schemeClr>
                  </a:outerShdw>
                </a:effectLst>
                <a:latin typeface="+mn-lt"/>
              </a:rPr>
              <a:t>provides for the corroboration of the source of a data unit</a:t>
            </a:r>
          </a:p>
          <a:p>
            <a:pPr marL="1035050" lvl="2" indent="-349250">
              <a:spcBef>
                <a:spcPct val="20000"/>
              </a:spcBef>
              <a:buClr>
                <a:schemeClr val="accent2"/>
              </a:buClr>
              <a:buSzPct val="90000"/>
              <a:buFont typeface="Wingdings" pitchFamily="2" charset="2"/>
              <a:buChar char=""/>
            </a:pPr>
            <a:r>
              <a:rPr lang="en-US" b="1" dirty="0" smtClean="0">
                <a:effectLst>
                  <a:outerShdw blurRad="50800" dist="50800" dir="2700000" algn="tl" rotWithShape="0">
                    <a:schemeClr val="bg1">
                      <a:alpha val="30000"/>
                    </a:schemeClr>
                  </a:outerShdw>
                </a:effectLst>
                <a:latin typeface="+mn-lt"/>
              </a:rPr>
              <a:t>does not provide protection against the duplication or modification of data units</a:t>
            </a:r>
          </a:p>
          <a:p>
            <a:pPr marL="1035050" lvl="2" indent="-349250">
              <a:spcBef>
                <a:spcPct val="20000"/>
              </a:spcBef>
              <a:buClr>
                <a:schemeClr val="accent2"/>
              </a:buClr>
              <a:buSzPct val="90000"/>
              <a:buFont typeface="Wingdings" pitchFamily="2" charset="2"/>
              <a:buChar char=""/>
            </a:pPr>
            <a:r>
              <a:rPr lang="en-US" b="1" dirty="0" smtClean="0">
                <a:effectLst>
                  <a:outerShdw blurRad="50800" dist="50800" dir="2700000" algn="tl" rotWithShape="0">
                    <a:schemeClr val="bg1">
                      <a:alpha val="30000"/>
                    </a:schemeClr>
                  </a:outerShdw>
                </a:effectLst>
                <a:latin typeface="+mn-lt"/>
              </a:rPr>
              <a:t>this type of service supports applications like email where there are no prior interactions between the communicating entities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circle(in)">
                                      <p:cBhvr>
                                        <p:cTn id="7" dur="2000"/>
                                        <p:tgtEl>
                                          <p:spTgt spid="84">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4">
                                            <p:txEl>
                                              <p:pRg st="2" end="2"/>
                                            </p:txEl>
                                          </p:spTgt>
                                        </p:tgtEl>
                                        <p:attrNameLst>
                                          <p:attrName>style.visibility</p:attrName>
                                        </p:attrNameLst>
                                      </p:cBhvr>
                                      <p:to>
                                        <p:strVal val="visible"/>
                                      </p:to>
                                    </p:set>
                                    <p:animEffect transition="in" filter="circle(in)">
                                      <p:cBhvr>
                                        <p:cTn id="10" dur="2000"/>
                                        <p:tgtEl>
                                          <p:spTgt spid="84">
                                            <p:txEl>
                                              <p:pRg st="2" end="2"/>
                                            </p:txEl>
                                          </p:spTgt>
                                        </p:tgtEl>
                                      </p:cBhvr>
                                    </p:animEffect>
                                  </p:childTnLst>
                                </p:cTn>
                              </p:par>
                            </p:childTnLst>
                          </p:cTn>
                        </p:par>
                        <p:par>
                          <p:cTn id="11" fill="hold">
                            <p:stCondLst>
                              <p:cond delay="2000"/>
                            </p:stCondLst>
                            <p:childTnLst>
                              <p:par>
                                <p:cTn id="12" presetID="6" presetClass="entr" presetSubtype="16"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par>
                          <p:cTn id="15" fill="hold">
                            <p:stCondLst>
                              <p:cond delay="4000"/>
                            </p:stCondLst>
                            <p:childTnLst>
                              <p:par>
                                <p:cTn id="16" presetID="6" presetClass="entr" presetSubtype="16" fill="hold" grpId="0" nodeType="after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circle(in)">
                                      <p:cBhvr>
                                        <p:cTn id="18" dur="2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P spid="85"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Picture Placeholder 20"/>
          <p:cNvSpPr>
            <a:spLocks noGrp="1"/>
          </p:cNvSpPr>
          <p:nvPr/>
        </p:nvSpPr>
        <p:spPr>
          <a:xfrm>
            <a:off x="5715000" y="457200"/>
            <a:ext cx="2438400" cy="2514600"/>
          </a:xfrm>
          <a:prstGeom prst="ellipse">
            <a:avLst/>
          </a:prstGeom>
          <a:solidFill>
            <a:srgbClr val="CC9900"/>
          </a:solidFill>
          <a:ln>
            <a:solidFill>
              <a:srgbClr val="FF6600"/>
            </a:solidFill>
          </a:ln>
          <a:effectLst>
            <a:innerShdw blurRad="63500" dist="50800" dir="16200000">
              <a:prstClr val="black">
                <a:alpha val="30000"/>
              </a:prstClr>
            </a:innerShdw>
          </a:effectLst>
        </p:spPr>
      </p:sp>
      <p:sp>
        <p:nvSpPr>
          <p:cNvPr id="35" name="Picture Placeholder 20"/>
          <p:cNvSpPr>
            <a:spLocks noGrp="1"/>
          </p:cNvSpPr>
          <p:nvPr/>
        </p:nvSpPr>
        <p:spPr>
          <a:xfrm>
            <a:off x="1295400" y="609600"/>
            <a:ext cx="2438400" cy="2514600"/>
          </a:xfrm>
          <a:prstGeom prst="ellipse">
            <a:avLst/>
          </a:prstGeom>
          <a:solidFill>
            <a:srgbClr val="CC9900"/>
          </a:solidFill>
          <a:ln>
            <a:solidFill>
              <a:srgbClr val="FF6600"/>
            </a:solidFill>
          </a:ln>
          <a:effectLst>
            <a:innerShdw blurRad="63500" dist="50800" dir="16200000">
              <a:prstClr val="black">
                <a:alpha val="30000"/>
              </a:prstClr>
            </a:innerShdw>
          </a:effectLst>
        </p:spPr>
      </p:sp>
      <p:sp>
        <p:nvSpPr>
          <p:cNvPr id="84" name="Content Placeholder 83"/>
          <p:cNvSpPr>
            <a:spLocks noGrp="1"/>
          </p:cNvSpPr>
          <p:nvPr>
            <p:ph sz="half" idx="1"/>
          </p:nvPr>
        </p:nvSpPr>
        <p:spPr>
          <a:xfrm>
            <a:off x="381000" y="3352800"/>
            <a:ext cx="4572000" cy="4191000"/>
          </a:xfrm>
        </p:spPr>
        <p:txBody>
          <a:bodyPr>
            <a:normAutofit/>
          </a:bodyPr>
          <a:lstStyle/>
          <a:p>
            <a:r>
              <a:rPr lang="en-US" dirty="0" smtClean="0"/>
              <a:t>the ability to limit and control the access to host systems and applications via communications links</a:t>
            </a:r>
          </a:p>
          <a:p>
            <a:pPr>
              <a:buNone/>
            </a:pPr>
            <a:endParaRPr lang="en-US" dirty="0" smtClean="0"/>
          </a:p>
          <a:p>
            <a:r>
              <a:rPr lang="en-US" dirty="0" smtClean="0"/>
              <a:t>each entity trying to gain access must first be identified, or authenticated, so that access rights can be tailored to the individual</a:t>
            </a:r>
            <a:endParaRPr lang="en-US" dirty="0"/>
          </a:p>
        </p:txBody>
      </p:sp>
      <p:sp>
        <p:nvSpPr>
          <p:cNvPr id="34" name="Picture Placeholder 20"/>
          <p:cNvSpPr>
            <a:spLocks noGrp="1"/>
          </p:cNvSpPr>
          <p:nvPr/>
        </p:nvSpPr>
        <p:spPr>
          <a:xfrm>
            <a:off x="1219200" y="457200"/>
            <a:ext cx="2438400" cy="2514600"/>
          </a:xfrm>
          <a:prstGeom prst="ellipse">
            <a:avLst/>
          </a:prstGeom>
          <a:solidFill>
            <a:schemeClr val="accent1"/>
          </a:solidFill>
          <a:ln>
            <a:solidFill>
              <a:srgbClr val="FF6600"/>
            </a:solidFill>
          </a:ln>
          <a:effectLst>
            <a:innerShdw blurRad="63500" dist="50800" dir="16200000">
              <a:prstClr val="black">
                <a:alpha val="30000"/>
              </a:prstClr>
            </a:innerShdw>
          </a:effectLst>
        </p:spPr>
      </p:sp>
      <p:sp>
        <p:nvSpPr>
          <p:cNvPr id="69" name="Picture Placeholder 20"/>
          <p:cNvSpPr>
            <a:spLocks noGrp="1"/>
          </p:cNvSpPr>
          <p:nvPr/>
        </p:nvSpPr>
        <p:spPr>
          <a:xfrm>
            <a:off x="1066800" y="381000"/>
            <a:ext cx="2438400" cy="2514600"/>
          </a:xfrm>
          <a:prstGeom prst="ellipse">
            <a:avLst/>
          </a:prstGeom>
          <a:solidFill>
            <a:schemeClr val="accent2"/>
          </a:solidFill>
          <a:ln>
            <a:solidFill>
              <a:srgbClr val="FF6600"/>
            </a:solidFill>
          </a:ln>
          <a:effectLst>
            <a:innerShdw blurRad="63500" dist="50800" dir="16200000">
              <a:prstClr val="black">
                <a:alpha val="30000"/>
              </a:prstClr>
            </a:innerShdw>
          </a:effectLst>
        </p:spPr>
      </p:sp>
      <p:sp>
        <p:nvSpPr>
          <p:cNvPr id="82" name="TextBox 81"/>
          <p:cNvSpPr txBox="1"/>
          <p:nvPr/>
        </p:nvSpPr>
        <p:spPr>
          <a:xfrm>
            <a:off x="1143000" y="914400"/>
            <a:ext cx="2362200" cy="1338828"/>
          </a:xfrm>
          <a:prstGeom prst="rect">
            <a:avLst/>
          </a:prstGeom>
          <a:noFill/>
        </p:spPr>
        <p:txBody>
          <a:bodyPr wrap="square" rtlCol="0">
            <a:spAutoFit/>
          </a:bodyPr>
          <a:lstStyle/>
          <a:p>
            <a:pPr algn="ctr"/>
            <a:r>
              <a:rPr lang="en-US" sz="2700" dirty="0" smtClean="0">
                <a:solidFill>
                  <a:schemeClr val="bg1">
                    <a:lumMod val="85000"/>
                    <a:lumOff val="15000"/>
                  </a:schemeClr>
                </a:solidFill>
              </a:rPr>
              <a:t>Access Control</a:t>
            </a:r>
          </a:p>
          <a:p>
            <a:pPr algn="ctr"/>
            <a:r>
              <a:rPr lang="en-US" sz="2700" dirty="0" smtClean="0">
                <a:solidFill>
                  <a:schemeClr val="bg1">
                    <a:lumMod val="85000"/>
                    <a:lumOff val="15000"/>
                  </a:schemeClr>
                </a:solidFill>
              </a:rPr>
              <a:t>Service</a:t>
            </a:r>
            <a:endParaRPr lang="en-US" sz="2700" dirty="0">
              <a:solidFill>
                <a:schemeClr val="bg1">
                  <a:lumMod val="85000"/>
                  <a:lumOff val="15000"/>
                </a:schemeClr>
              </a:solidFill>
            </a:endParaRPr>
          </a:p>
        </p:txBody>
      </p:sp>
      <p:sp>
        <p:nvSpPr>
          <p:cNvPr id="9" name="Picture Placeholder 20"/>
          <p:cNvSpPr>
            <a:spLocks noGrp="1"/>
          </p:cNvSpPr>
          <p:nvPr/>
        </p:nvSpPr>
        <p:spPr>
          <a:xfrm>
            <a:off x="5638800" y="304800"/>
            <a:ext cx="2438400" cy="2514600"/>
          </a:xfrm>
          <a:prstGeom prst="ellipse">
            <a:avLst/>
          </a:prstGeom>
          <a:solidFill>
            <a:schemeClr val="accent1"/>
          </a:solidFill>
          <a:ln>
            <a:solidFill>
              <a:srgbClr val="FF6600"/>
            </a:solidFill>
          </a:ln>
          <a:effectLst>
            <a:innerShdw blurRad="63500" dist="50800" dir="16200000">
              <a:prstClr val="black">
                <a:alpha val="30000"/>
              </a:prstClr>
            </a:innerShdw>
          </a:effectLst>
        </p:spPr>
      </p:sp>
      <p:sp>
        <p:nvSpPr>
          <p:cNvPr id="11" name="Picture Placeholder 20"/>
          <p:cNvSpPr>
            <a:spLocks noGrp="1"/>
          </p:cNvSpPr>
          <p:nvPr/>
        </p:nvSpPr>
        <p:spPr>
          <a:xfrm>
            <a:off x="5486400" y="228600"/>
            <a:ext cx="2438400" cy="2514600"/>
          </a:xfrm>
          <a:prstGeom prst="ellipse">
            <a:avLst/>
          </a:prstGeom>
          <a:solidFill>
            <a:schemeClr val="accent2"/>
          </a:solidFill>
          <a:ln>
            <a:solidFill>
              <a:srgbClr val="FF6600"/>
            </a:solidFill>
          </a:ln>
          <a:effectLst>
            <a:innerShdw blurRad="63500" dist="50800" dir="16200000">
              <a:prstClr val="black">
                <a:alpha val="30000"/>
              </a:prstClr>
            </a:innerShdw>
          </a:effectLst>
        </p:spPr>
      </p:sp>
      <p:sp>
        <p:nvSpPr>
          <p:cNvPr id="12" name="TextBox 11"/>
          <p:cNvSpPr txBox="1"/>
          <p:nvPr/>
        </p:nvSpPr>
        <p:spPr>
          <a:xfrm>
            <a:off x="5486400" y="1066800"/>
            <a:ext cx="2514600" cy="923330"/>
          </a:xfrm>
          <a:prstGeom prst="rect">
            <a:avLst/>
          </a:prstGeom>
          <a:noFill/>
        </p:spPr>
        <p:txBody>
          <a:bodyPr wrap="square" rtlCol="0">
            <a:spAutoFit/>
          </a:bodyPr>
          <a:lstStyle/>
          <a:p>
            <a:pPr algn="ctr"/>
            <a:r>
              <a:rPr lang="en-US" sz="2700" dirty="0" smtClean="0">
                <a:solidFill>
                  <a:schemeClr val="bg1">
                    <a:lumMod val="85000"/>
                    <a:lumOff val="15000"/>
                  </a:schemeClr>
                </a:solidFill>
              </a:rPr>
              <a:t>Nonrepudiation</a:t>
            </a:r>
          </a:p>
          <a:p>
            <a:pPr algn="ctr"/>
            <a:r>
              <a:rPr lang="en-US" sz="2700" dirty="0" smtClean="0">
                <a:solidFill>
                  <a:schemeClr val="bg1">
                    <a:lumMod val="85000"/>
                    <a:lumOff val="15000"/>
                  </a:schemeClr>
                </a:solidFill>
              </a:rPr>
              <a:t>Service</a:t>
            </a:r>
            <a:endParaRPr lang="en-US" sz="2700" dirty="0">
              <a:solidFill>
                <a:schemeClr val="bg1">
                  <a:lumMod val="85000"/>
                  <a:lumOff val="15000"/>
                </a:schemeClr>
              </a:solidFill>
            </a:endParaRPr>
          </a:p>
        </p:txBody>
      </p:sp>
      <p:sp>
        <p:nvSpPr>
          <p:cNvPr id="14" name="Rectangle 13"/>
          <p:cNvSpPr/>
          <p:nvPr/>
        </p:nvSpPr>
        <p:spPr>
          <a:xfrm>
            <a:off x="5181600" y="3200400"/>
            <a:ext cx="3733800" cy="3539430"/>
          </a:xfrm>
          <a:prstGeom prst="rect">
            <a:avLst/>
          </a:prstGeom>
        </p:spPr>
        <p:txBody>
          <a:bodyPr wrap="square">
            <a:spAutoFit/>
          </a:bodyPr>
          <a:lstStyle/>
          <a:p>
            <a:pPr marL="342900" indent="-342900">
              <a:spcBef>
                <a:spcPct val="20000"/>
              </a:spcBef>
              <a:buClr>
                <a:schemeClr val="accent1"/>
              </a:buClr>
              <a:buSzPct val="90000"/>
              <a:buFont typeface="Wingdings" pitchFamily="2" charset="2"/>
              <a:buChar char=""/>
            </a:pPr>
            <a:r>
              <a:rPr lang="en-US" sz="2000" b="1" dirty="0" smtClean="0">
                <a:effectLst>
                  <a:outerShdw blurRad="50800" dist="50800" dir="2700000" algn="tl" rotWithShape="0">
                    <a:schemeClr val="bg1">
                      <a:alpha val="30000"/>
                    </a:schemeClr>
                  </a:outerShdw>
                </a:effectLst>
                <a:latin typeface="+mn-lt"/>
              </a:rPr>
              <a:t>prevents either sender or receiver from denying a transmitted message</a:t>
            </a:r>
          </a:p>
          <a:p>
            <a:endParaRPr lang="en-US" dirty="0" smtClean="0"/>
          </a:p>
          <a:p>
            <a:pPr marL="342900" indent="-342900">
              <a:spcBef>
                <a:spcPct val="20000"/>
              </a:spcBef>
              <a:buClr>
                <a:schemeClr val="accent1"/>
              </a:buClr>
              <a:buSzPct val="90000"/>
              <a:buFont typeface="Wingdings" pitchFamily="2" charset="2"/>
              <a:buChar char=""/>
            </a:pPr>
            <a:r>
              <a:rPr lang="en-US" sz="2000" b="1" dirty="0" smtClean="0">
                <a:effectLst>
                  <a:outerShdw blurRad="50800" dist="50800" dir="2700000" algn="tl" rotWithShape="0">
                    <a:schemeClr val="bg1">
                      <a:alpha val="30000"/>
                    </a:schemeClr>
                  </a:outerShdw>
                </a:effectLst>
                <a:latin typeface="+mn-lt"/>
              </a:rPr>
              <a:t>receiver can prove that the alleged sender in fact sent the message</a:t>
            </a:r>
          </a:p>
          <a:p>
            <a:endParaRPr lang="en-US" dirty="0" smtClean="0"/>
          </a:p>
          <a:p>
            <a:pPr marL="342900" indent="-342900">
              <a:spcBef>
                <a:spcPct val="20000"/>
              </a:spcBef>
              <a:buClr>
                <a:schemeClr val="accent1"/>
              </a:buClr>
              <a:buSzPct val="90000"/>
              <a:buFont typeface="Wingdings" pitchFamily="2" charset="2"/>
              <a:buChar char=""/>
            </a:pPr>
            <a:r>
              <a:rPr lang="en-US" sz="2000" b="1" dirty="0" smtClean="0">
                <a:effectLst>
                  <a:outerShdw blurRad="50800" dist="50800" dir="2700000" algn="tl" rotWithShape="0">
                    <a:schemeClr val="bg1">
                      <a:alpha val="30000"/>
                    </a:schemeClr>
                  </a:outerShdw>
                </a:effectLst>
                <a:latin typeface="+mn-lt"/>
              </a:rPr>
              <a:t>the sender can prove that the alleged receiver in fact received the message</a:t>
            </a:r>
          </a:p>
        </p:txBody>
      </p:sp>
      <p:pic>
        <p:nvPicPr>
          <p:cNvPr id="16" name="Picture 15"/>
          <p:cNvPicPr>
            <a:picLocks noChangeAspect="1"/>
          </p:cNvPicPr>
          <p:nvPr/>
        </p:nvPicPr>
        <p:blipFill>
          <a:blip r:embed="rId3"/>
          <a:stretch>
            <a:fillRect/>
          </a:stretch>
        </p:blipFill>
        <p:spPr>
          <a:xfrm>
            <a:off x="3810000" y="1600200"/>
            <a:ext cx="1673087" cy="14252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4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400"/>
                            </p:stCondLst>
                            <p:childTnLst>
                              <p:par>
                                <p:cTn id="8" presetID="1" presetClass="entr" presetSubtype="0" fill="hold" nodeType="afterEffect">
                                  <p:stCondLst>
                                    <p:cond delay="600"/>
                                  </p:stCondLst>
                                  <p:childTnLst>
                                    <p:set>
                                      <p:cBhvr>
                                        <p:cTn id="9" dur="1" fill="hold">
                                          <p:stCondLst>
                                            <p:cond delay="0"/>
                                          </p:stCondLst>
                                        </p:cTn>
                                        <p:tgtEl>
                                          <p:spTgt spid="3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600"/>
                                  </p:stCondLst>
                                  <p:childTnLst>
                                    <p:set>
                                      <p:cBhvr>
                                        <p:cTn id="12" dur="1" fill="hold">
                                          <p:stCondLst>
                                            <p:cond delay="0"/>
                                          </p:stCondLst>
                                        </p:cTn>
                                        <p:tgtEl>
                                          <p:spTgt spid="69"/>
                                        </p:tgtEl>
                                        <p:attrNameLst>
                                          <p:attrName>style.visibility</p:attrName>
                                        </p:attrNameLst>
                                      </p:cBhvr>
                                      <p:to>
                                        <p:strVal val="visible"/>
                                      </p:to>
                                    </p:set>
                                  </p:childTnLst>
                                </p:cTn>
                              </p:par>
                            </p:childTnLst>
                          </p:cTn>
                        </p:par>
                        <p:par>
                          <p:cTn id="13" fill="hold">
                            <p:stCondLst>
                              <p:cond delay="1600"/>
                            </p:stCondLst>
                            <p:childTnLst>
                              <p:par>
                                <p:cTn id="14" presetID="10" presetClass="entr" presetSubtype="0" fill="hold" grpId="0" nodeType="afterEffect">
                                  <p:stCondLst>
                                    <p:cond delay="6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1000"/>
                                        <p:tgtEl>
                                          <p:spTgt spid="82"/>
                                        </p:tgtEl>
                                      </p:cBhvr>
                                    </p:animEffect>
                                  </p:childTnLst>
                                </p:cTn>
                              </p:par>
                            </p:childTnLst>
                          </p:cTn>
                        </p:par>
                        <p:par>
                          <p:cTn id="17" fill="hold">
                            <p:stCondLst>
                              <p:cond delay="3200"/>
                            </p:stCondLst>
                            <p:childTnLst>
                              <p:par>
                                <p:cTn id="18" presetID="10" presetClass="entr" presetSubtype="0" fill="hold" grpId="0" nodeType="afterEffect">
                                  <p:stCondLst>
                                    <p:cond delay="0"/>
                                  </p:stCondLst>
                                  <p:childTnLst>
                                    <p:set>
                                      <p:cBhvr>
                                        <p:cTn id="19" dur="1" fill="hold">
                                          <p:stCondLst>
                                            <p:cond delay="0"/>
                                          </p:stCondLst>
                                        </p:cTn>
                                        <p:tgtEl>
                                          <p:spTgt spid="84">
                                            <p:txEl>
                                              <p:pRg st="0" end="0"/>
                                            </p:txEl>
                                          </p:spTgt>
                                        </p:tgtEl>
                                        <p:attrNameLst>
                                          <p:attrName>style.visibility</p:attrName>
                                        </p:attrNameLst>
                                      </p:cBhvr>
                                      <p:to>
                                        <p:strVal val="visible"/>
                                      </p:to>
                                    </p:set>
                                    <p:animEffect transition="in" filter="fade">
                                      <p:cBhvr>
                                        <p:cTn id="20" dur="2000"/>
                                        <p:tgtEl>
                                          <p:spTgt spid="84">
                                            <p:txEl>
                                              <p:pRg st="0" end="0"/>
                                            </p:txEl>
                                          </p:spTgt>
                                        </p:tgtEl>
                                      </p:cBhvr>
                                    </p:animEffect>
                                  </p:childTnLst>
                                </p:cTn>
                              </p:par>
                            </p:childTnLst>
                          </p:cTn>
                        </p:par>
                        <p:par>
                          <p:cTn id="21" fill="hold">
                            <p:stCondLst>
                              <p:cond delay="5200"/>
                            </p:stCondLst>
                            <p:childTnLst>
                              <p:par>
                                <p:cTn id="22" presetID="10" presetClass="entr" presetSubtype="0" fill="hold" grpId="0" nodeType="afterEffect">
                                  <p:stCondLst>
                                    <p:cond delay="0"/>
                                  </p:stCondLst>
                                  <p:childTnLst>
                                    <p:set>
                                      <p:cBhvr>
                                        <p:cTn id="23" dur="1" fill="hold">
                                          <p:stCondLst>
                                            <p:cond delay="0"/>
                                          </p:stCondLst>
                                        </p:cTn>
                                        <p:tgtEl>
                                          <p:spTgt spid="84">
                                            <p:txEl>
                                              <p:pRg st="2" end="2"/>
                                            </p:txEl>
                                          </p:spTgt>
                                        </p:tgtEl>
                                        <p:attrNameLst>
                                          <p:attrName>style.visibility</p:attrName>
                                        </p:attrNameLst>
                                      </p:cBhvr>
                                      <p:to>
                                        <p:strVal val="visible"/>
                                      </p:to>
                                    </p:set>
                                    <p:animEffect transition="in" filter="fade">
                                      <p:cBhvr>
                                        <p:cTn id="24" dur="2000"/>
                                        <p:tgtEl>
                                          <p:spTgt spid="84">
                                            <p:txEl>
                                              <p:pRg st="2" end="2"/>
                                            </p:txEl>
                                          </p:spTgt>
                                        </p:tgtEl>
                                      </p:cBhvr>
                                    </p:animEffect>
                                  </p:childTnLst>
                                </p:cTn>
                              </p:par>
                            </p:childTnLst>
                          </p:cTn>
                        </p:par>
                        <p:par>
                          <p:cTn id="25" fill="hold">
                            <p:stCondLst>
                              <p:cond delay="7200"/>
                            </p:stCondLst>
                            <p:childTnLst>
                              <p:par>
                                <p:cTn id="26" presetID="1" presetClass="entr" presetSubtype="0" fill="hold" nodeType="afterEffect">
                                  <p:stCondLst>
                                    <p:cond delay="400"/>
                                  </p:stCondLst>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7600"/>
                            </p:stCondLst>
                            <p:childTnLst>
                              <p:par>
                                <p:cTn id="29" presetID="1" presetClass="entr" presetSubtype="0" fill="hold" nodeType="afterEffect">
                                  <p:stCondLst>
                                    <p:cond delay="600"/>
                                  </p:stCondLst>
                                  <p:childTnLst>
                                    <p:set>
                                      <p:cBhvr>
                                        <p:cTn id="30" dur="1" fill="hold">
                                          <p:stCondLst>
                                            <p:cond delay="0"/>
                                          </p:stCondLst>
                                        </p:cTn>
                                        <p:tgtEl>
                                          <p:spTgt spid="9"/>
                                        </p:tgtEl>
                                        <p:attrNameLst>
                                          <p:attrName>style.visibility</p:attrName>
                                        </p:attrNameLst>
                                      </p:cBhvr>
                                      <p:to>
                                        <p:strVal val="visible"/>
                                      </p:to>
                                    </p:set>
                                  </p:childTnLst>
                                </p:cTn>
                              </p:par>
                            </p:childTnLst>
                          </p:cTn>
                        </p:par>
                        <p:par>
                          <p:cTn id="31" fill="hold">
                            <p:stCondLst>
                              <p:cond delay="8200"/>
                            </p:stCondLst>
                            <p:childTnLst>
                              <p:par>
                                <p:cTn id="32" presetID="1" presetClass="entr" presetSubtype="0" fill="hold" nodeType="afterEffect">
                                  <p:stCondLst>
                                    <p:cond delay="600"/>
                                  </p:stCondLst>
                                  <p:childTnLst>
                                    <p:set>
                                      <p:cBhvr>
                                        <p:cTn id="33" dur="1" fill="hold">
                                          <p:stCondLst>
                                            <p:cond delay="0"/>
                                          </p:stCondLst>
                                        </p:cTn>
                                        <p:tgtEl>
                                          <p:spTgt spid="11"/>
                                        </p:tgtEl>
                                        <p:attrNameLst>
                                          <p:attrName>style.visibility</p:attrName>
                                        </p:attrNameLst>
                                      </p:cBhvr>
                                      <p:to>
                                        <p:strVal val="visible"/>
                                      </p:to>
                                    </p:set>
                                  </p:childTnLst>
                                </p:cTn>
                              </p:par>
                            </p:childTnLst>
                          </p:cTn>
                        </p:par>
                        <p:par>
                          <p:cTn id="34" fill="hold">
                            <p:stCondLst>
                              <p:cond delay="8800"/>
                            </p:stCondLst>
                            <p:childTnLst>
                              <p:par>
                                <p:cTn id="35" presetID="10" presetClass="entr" presetSubtype="0" fill="hold" grpId="0" nodeType="afterEffect">
                                  <p:stCondLst>
                                    <p:cond delay="6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childTnLst>
                                </p:cTn>
                              </p:par>
                            </p:childTnLst>
                          </p:cTn>
                        </p:par>
                        <p:par>
                          <p:cTn id="38" fill="hold">
                            <p:stCondLst>
                              <p:cond delay="104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P spid="82" grpId="0"/>
      <p:bldP spid="12"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Picture Placeholder 20"/>
          <p:cNvSpPr>
            <a:spLocks noGrp="1"/>
          </p:cNvSpPr>
          <p:nvPr/>
        </p:nvSpPr>
        <p:spPr>
          <a:xfrm>
            <a:off x="1295400" y="609600"/>
            <a:ext cx="2438400" cy="2514600"/>
          </a:xfrm>
          <a:prstGeom prst="ellipse">
            <a:avLst/>
          </a:prstGeom>
          <a:solidFill>
            <a:srgbClr val="CC9900"/>
          </a:solidFill>
          <a:ln>
            <a:solidFill>
              <a:srgbClr val="FF6600"/>
            </a:solidFill>
          </a:ln>
          <a:effectLst>
            <a:innerShdw blurRad="63500" dist="50800" dir="16200000">
              <a:prstClr val="black">
                <a:alpha val="30000"/>
              </a:prstClr>
            </a:innerShdw>
          </a:effectLst>
        </p:spPr>
      </p:sp>
      <p:sp>
        <p:nvSpPr>
          <p:cNvPr id="84" name="Content Placeholder 83"/>
          <p:cNvSpPr>
            <a:spLocks noGrp="1"/>
          </p:cNvSpPr>
          <p:nvPr>
            <p:ph sz="half" idx="1"/>
          </p:nvPr>
        </p:nvSpPr>
        <p:spPr>
          <a:xfrm>
            <a:off x="457200" y="3810000"/>
            <a:ext cx="3931920" cy="3048000"/>
          </a:xfrm>
        </p:spPr>
        <p:txBody>
          <a:bodyPr>
            <a:normAutofit fontScale="92500" lnSpcReduction="10000"/>
          </a:bodyPr>
          <a:lstStyle/>
          <a:p>
            <a:r>
              <a:rPr lang="en-US" dirty="0" smtClean="0"/>
              <a:t>the protection of transmitted data from passive attacks</a:t>
            </a:r>
          </a:p>
          <a:p>
            <a:endParaRPr lang="en-US" dirty="0" smtClean="0"/>
          </a:p>
          <a:p>
            <a:r>
              <a:rPr lang="en-US" dirty="0" smtClean="0"/>
              <a:t>the broadest service protects all user data transmitted between two users over a period of time</a:t>
            </a:r>
          </a:p>
          <a:p>
            <a:endParaRPr lang="en-US" dirty="0" smtClean="0"/>
          </a:p>
          <a:p>
            <a:pPr marL="342900" lvl="1" indent="-342900">
              <a:buClr>
                <a:schemeClr val="accent1"/>
              </a:buClr>
            </a:pPr>
            <a:r>
              <a:rPr lang="en-US" sz="2054" dirty="0" smtClean="0"/>
              <a:t>connection confidentiality</a:t>
            </a:r>
          </a:p>
          <a:p>
            <a:pPr lvl="1"/>
            <a:r>
              <a:rPr lang="en-US" dirty="0" smtClean="0"/>
              <a:t>the protection of all user data on a connection</a:t>
            </a:r>
          </a:p>
          <a:p>
            <a:endParaRPr lang="en-US" dirty="0"/>
          </a:p>
        </p:txBody>
      </p:sp>
      <p:sp>
        <p:nvSpPr>
          <p:cNvPr id="85" name="Content Placeholder 84"/>
          <p:cNvSpPr>
            <a:spLocks noGrp="1"/>
          </p:cNvSpPr>
          <p:nvPr>
            <p:ph sz="half" idx="2"/>
          </p:nvPr>
        </p:nvSpPr>
        <p:spPr>
          <a:xfrm>
            <a:off x="4572000" y="609600"/>
            <a:ext cx="4343400" cy="6781800"/>
          </a:xfrm>
        </p:spPr>
        <p:txBody>
          <a:bodyPr>
            <a:normAutofit fontScale="92500" lnSpcReduction="10000"/>
          </a:bodyPr>
          <a:lstStyle/>
          <a:p>
            <a:r>
              <a:rPr lang="en-US" sz="2054" dirty="0" smtClean="0"/>
              <a:t>protects the traffic flow from analysis</a:t>
            </a:r>
          </a:p>
          <a:p>
            <a:pPr lvl="1"/>
            <a:r>
              <a:rPr lang="en-US" dirty="0" smtClean="0"/>
              <a:t>this requires that an attacker not be able to observe the source and destination, frequency, length, or other characteristics of the traffic on a communications facility</a:t>
            </a:r>
          </a:p>
          <a:p>
            <a:pPr lvl="1">
              <a:buNone/>
            </a:pPr>
            <a:endParaRPr lang="en-US" dirty="0" smtClean="0"/>
          </a:p>
          <a:p>
            <a:pPr marL="342900" lvl="1" indent="-342900">
              <a:buClr>
                <a:schemeClr val="accent1"/>
              </a:buClr>
            </a:pPr>
            <a:r>
              <a:rPr lang="en-US" sz="2054" dirty="0" smtClean="0"/>
              <a:t>connectionless confidentiality</a:t>
            </a:r>
          </a:p>
          <a:p>
            <a:pPr lvl="1"/>
            <a:r>
              <a:rPr lang="en-US" sz="1838" dirty="0" smtClean="0"/>
              <a:t>protection of all user data in a single data block</a:t>
            </a:r>
          </a:p>
          <a:p>
            <a:pPr lvl="1">
              <a:buNone/>
            </a:pPr>
            <a:endParaRPr lang="en-US" sz="1838" dirty="0" smtClean="0"/>
          </a:p>
          <a:p>
            <a:pPr marL="342900" lvl="1" indent="-342900">
              <a:buClr>
                <a:schemeClr val="accent1"/>
              </a:buClr>
            </a:pPr>
            <a:r>
              <a:rPr lang="en-US" sz="2054" dirty="0" smtClean="0"/>
              <a:t>selective-field confidentiality</a:t>
            </a:r>
          </a:p>
          <a:p>
            <a:pPr lvl="1"/>
            <a:r>
              <a:rPr lang="en-US" sz="1838" dirty="0" smtClean="0"/>
              <a:t>confidentiality of selected fields within the user data on a connection or a single data block</a:t>
            </a:r>
          </a:p>
          <a:p>
            <a:pPr lvl="1">
              <a:buNone/>
            </a:pPr>
            <a:endParaRPr lang="en-US" sz="1838" dirty="0" smtClean="0"/>
          </a:p>
          <a:p>
            <a:pPr marL="342900" lvl="1" indent="-342900">
              <a:buClr>
                <a:schemeClr val="accent1"/>
              </a:buClr>
            </a:pPr>
            <a:r>
              <a:rPr lang="en-US" sz="2054" dirty="0" smtClean="0"/>
              <a:t>traffic-flow confidentiality</a:t>
            </a:r>
          </a:p>
          <a:p>
            <a:pPr lvl="1"/>
            <a:r>
              <a:rPr lang="en-US" sz="1838" dirty="0" smtClean="0"/>
              <a:t>protection of the information that might be derived from observation of traffic flows</a:t>
            </a:r>
          </a:p>
        </p:txBody>
      </p:sp>
      <p:sp>
        <p:nvSpPr>
          <p:cNvPr id="34" name="Picture Placeholder 20"/>
          <p:cNvSpPr>
            <a:spLocks noGrp="1"/>
          </p:cNvSpPr>
          <p:nvPr/>
        </p:nvSpPr>
        <p:spPr>
          <a:xfrm>
            <a:off x="1219200" y="457200"/>
            <a:ext cx="2438400" cy="2514600"/>
          </a:xfrm>
          <a:prstGeom prst="ellipse">
            <a:avLst/>
          </a:prstGeom>
          <a:solidFill>
            <a:schemeClr val="accent1"/>
          </a:solidFill>
          <a:ln>
            <a:solidFill>
              <a:srgbClr val="FF6600"/>
            </a:solidFill>
          </a:ln>
          <a:effectLst>
            <a:innerShdw blurRad="63500" dist="50800" dir="16200000">
              <a:prstClr val="black">
                <a:alpha val="30000"/>
              </a:prstClr>
            </a:innerShdw>
          </a:effectLst>
        </p:spPr>
      </p:sp>
      <p:sp>
        <p:nvSpPr>
          <p:cNvPr id="69" name="Picture Placeholder 20"/>
          <p:cNvSpPr>
            <a:spLocks noGrp="1"/>
          </p:cNvSpPr>
          <p:nvPr/>
        </p:nvSpPr>
        <p:spPr>
          <a:xfrm>
            <a:off x="1066800" y="381000"/>
            <a:ext cx="2438400" cy="2514600"/>
          </a:xfrm>
          <a:prstGeom prst="ellipse">
            <a:avLst/>
          </a:prstGeom>
          <a:solidFill>
            <a:schemeClr val="accent2"/>
          </a:solidFill>
          <a:ln>
            <a:solidFill>
              <a:srgbClr val="FF6600"/>
            </a:solidFill>
          </a:ln>
          <a:effectLst>
            <a:innerShdw blurRad="63500" dist="50800" dir="16200000">
              <a:prstClr val="black">
                <a:alpha val="30000"/>
              </a:prstClr>
            </a:innerShdw>
          </a:effectLst>
        </p:spPr>
      </p:sp>
      <p:sp>
        <p:nvSpPr>
          <p:cNvPr id="82" name="TextBox 81"/>
          <p:cNvSpPr txBox="1"/>
          <p:nvPr/>
        </p:nvSpPr>
        <p:spPr>
          <a:xfrm>
            <a:off x="1143000" y="990600"/>
            <a:ext cx="2362200" cy="1338828"/>
          </a:xfrm>
          <a:prstGeom prst="rect">
            <a:avLst/>
          </a:prstGeom>
          <a:noFill/>
        </p:spPr>
        <p:txBody>
          <a:bodyPr wrap="square" rtlCol="0">
            <a:spAutoFit/>
          </a:bodyPr>
          <a:lstStyle/>
          <a:p>
            <a:pPr algn="ctr"/>
            <a:r>
              <a:rPr lang="en-US" sz="2700" dirty="0" smtClean="0">
                <a:solidFill>
                  <a:schemeClr val="bg1">
                    <a:lumMod val="85000"/>
                    <a:lumOff val="15000"/>
                  </a:schemeClr>
                </a:solidFill>
              </a:rPr>
              <a:t>Data Confidentiality</a:t>
            </a:r>
          </a:p>
          <a:p>
            <a:pPr algn="ctr"/>
            <a:r>
              <a:rPr lang="en-US" sz="2700" dirty="0" smtClean="0">
                <a:solidFill>
                  <a:schemeClr val="bg1">
                    <a:lumMod val="85000"/>
                    <a:lumOff val="15000"/>
                  </a:schemeClr>
                </a:solidFill>
              </a:rPr>
              <a:t>Service</a:t>
            </a:r>
            <a:endParaRPr lang="en-US" sz="2700" dirty="0">
              <a:solidFill>
                <a:schemeClr val="bg1">
                  <a:lumMod val="85000"/>
                  <a:lumOff val="1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1" nodeType="afterEffect">
                                  <p:stCondLst>
                                    <p:cond delay="25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plus(in)">
                                      <p:cBhvr>
                                        <p:cTn id="7" dur="2000"/>
                                        <p:tgtEl>
                                          <p:spTgt spid="84">
                                            <p:txEl>
                                              <p:pRg st="0" end="0"/>
                                            </p:txEl>
                                          </p:spTgt>
                                        </p:tgtEl>
                                      </p:cBhvr>
                                    </p:animEffect>
                                  </p:childTnLst>
                                </p:cTn>
                              </p:par>
                              <p:par>
                                <p:cTn id="8" presetID="13" presetClass="entr" presetSubtype="16" fill="hold" grpId="1" nodeType="withEffect">
                                  <p:stCondLst>
                                    <p:cond delay="0"/>
                                  </p:stCondLst>
                                  <p:childTnLst>
                                    <p:set>
                                      <p:cBhvr>
                                        <p:cTn id="9" dur="1" fill="hold">
                                          <p:stCondLst>
                                            <p:cond delay="0"/>
                                          </p:stCondLst>
                                        </p:cTn>
                                        <p:tgtEl>
                                          <p:spTgt spid="84">
                                            <p:txEl>
                                              <p:pRg st="2" end="2"/>
                                            </p:txEl>
                                          </p:spTgt>
                                        </p:tgtEl>
                                        <p:attrNameLst>
                                          <p:attrName>style.visibility</p:attrName>
                                        </p:attrNameLst>
                                      </p:cBhvr>
                                      <p:to>
                                        <p:strVal val="visible"/>
                                      </p:to>
                                    </p:set>
                                    <p:animEffect transition="in" filter="plus(in)">
                                      <p:cBhvr>
                                        <p:cTn id="10" dur="2000"/>
                                        <p:tgtEl>
                                          <p:spTgt spid="84">
                                            <p:txEl>
                                              <p:pRg st="2" end="2"/>
                                            </p:txEl>
                                          </p:spTgt>
                                        </p:tgtEl>
                                      </p:cBhvr>
                                    </p:animEffect>
                                  </p:childTnLst>
                                </p:cTn>
                              </p:par>
                              <p:par>
                                <p:cTn id="11" presetID="13" presetClass="entr" presetSubtype="16" fill="hold" grpId="1" nodeType="withEffect">
                                  <p:stCondLst>
                                    <p:cond delay="0"/>
                                  </p:stCondLst>
                                  <p:childTnLst>
                                    <p:set>
                                      <p:cBhvr>
                                        <p:cTn id="12" dur="1" fill="hold">
                                          <p:stCondLst>
                                            <p:cond delay="0"/>
                                          </p:stCondLst>
                                        </p:cTn>
                                        <p:tgtEl>
                                          <p:spTgt spid="84">
                                            <p:txEl>
                                              <p:pRg st="4" end="4"/>
                                            </p:txEl>
                                          </p:spTgt>
                                        </p:tgtEl>
                                        <p:attrNameLst>
                                          <p:attrName>style.visibility</p:attrName>
                                        </p:attrNameLst>
                                      </p:cBhvr>
                                      <p:to>
                                        <p:strVal val="visible"/>
                                      </p:to>
                                    </p:set>
                                    <p:animEffect transition="in" filter="plus(in)">
                                      <p:cBhvr>
                                        <p:cTn id="13" dur="2000"/>
                                        <p:tgtEl>
                                          <p:spTgt spid="84">
                                            <p:txEl>
                                              <p:pRg st="4" end="4"/>
                                            </p:txEl>
                                          </p:spTgt>
                                        </p:tgtEl>
                                      </p:cBhvr>
                                    </p:animEffect>
                                  </p:childTnLst>
                                </p:cTn>
                              </p:par>
                              <p:par>
                                <p:cTn id="14" presetID="13" presetClass="entr" presetSubtype="16" fill="hold" grpId="1" nodeType="withEffect">
                                  <p:stCondLst>
                                    <p:cond delay="0"/>
                                  </p:stCondLst>
                                  <p:childTnLst>
                                    <p:set>
                                      <p:cBhvr>
                                        <p:cTn id="15" dur="1" fill="hold">
                                          <p:stCondLst>
                                            <p:cond delay="0"/>
                                          </p:stCondLst>
                                        </p:cTn>
                                        <p:tgtEl>
                                          <p:spTgt spid="84">
                                            <p:txEl>
                                              <p:pRg st="5" end="5"/>
                                            </p:txEl>
                                          </p:spTgt>
                                        </p:tgtEl>
                                        <p:attrNameLst>
                                          <p:attrName>style.visibility</p:attrName>
                                        </p:attrNameLst>
                                      </p:cBhvr>
                                      <p:to>
                                        <p:strVal val="visible"/>
                                      </p:to>
                                    </p:set>
                                    <p:animEffect transition="in" filter="plus(in)">
                                      <p:cBhvr>
                                        <p:cTn id="16" dur="2000"/>
                                        <p:tgtEl>
                                          <p:spTgt spid="84">
                                            <p:txEl>
                                              <p:pRg st="5" end="5"/>
                                            </p:txEl>
                                          </p:spTgt>
                                        </p:tgtEl>
                                      </p:cBhvr>
                                    </p:animEffect>
                                  </p:childTnLst>
                                </p:cTn>
                              </p:par>
                            </p:childTnLst>
                          </p:cTn>
                        </p:par>
                        <p:par>
                          <p:cTn id="17" fill="hold">
                            <p:stCondLst>
                              <p:cond delay="2250"/>
                            </p:stCondLst>
                            <p:childTnLst>
                              <p:par>
                                <p:cTn id="18" presetID="13" presetClass="entr" presetSubtype="16" fill="hold" grpId="0" nodeType="afterEffect">
                                  <p:stCondLst>
                                    <p:cond delay="0"/>
                                  </p:stCondLst>
                                  <p:childTnLst>
                                    <p:set>
                                      <p:cBhvr>
                                        <p:cTn id="19" dur="1" fill="hold">
                                          <p:stCondLst>
                                            <p:cond delay="0"/>
                                          </p:stCondLst>
                                        </p:cTn>
                                        <p:tgtEl>
                                          <p:spTgt spid="85">
                                            <p:txEl>
                                              <p:pRg st="0" end="0"/>
                                            </p:txEl>
                                          </p:spTgt>
                                        </p:tgtEl>
                                        <p:attrNameLst>
                                          <p:attrName>style.visibility</p:attrName>
                                        </p:attrNameLst>
                                      </p:cBhvr>
                                      <p:to>
                                        <p:strVal val="visible"/>
                                      </p:to>
                                    </p:set>
                                    <p:animEffect transition="in" filter="plus(in)">
                                      <p:cBhvr>
                                        <p:cTn id="20" dur="2000"/>
                                        <p:tgtEl>
                                          <p:spTgt spid="85">
                                            <p:txEl>
                                              <p:pRg st="0" end="0"/>
                                            </p:txEl>
                                          </p:spTgt>
                                        </p:tgtEl>
                                      </p:cBhvr>
                                    </p:animEffect>
                                  </p:childTnLst>
                                </p:cTn>
                              </p:par>
                              <p:par>
                                <p:cTn id="21" presetID="13" presetClass="entr" presetSubtype="16" fill="hold" grpId="0" nodeType="withEffect">
                                  <p:stCondLst>
                                    <p:cond delay="0"/>
                                  </p:stCondLst>
                                  <p:childTnLst>
                                    <p:set>
                                      <p:cBhvr>
                                        <p:cTn id="22" dur="1" fill="hold">
                                          <p:stCondLst>
                                            <p:cond delay="0"/>
                                          </p:stCondLst>
                                        </p:cTn>
                                        <p:tgtEl>
                                          <p:spTgt spid="85">
                                            <p:txEl>
                                              <p:pRg st="1" end="1"/>
                                            </p:txEl>
                                          </p:spTgt>
                                        </p:tgtEl>
                                        <p:attrNameLst>
                                          <p:attrName>style.visibility</p:attrName>
                                        </p:attrNameLst>
                                      </p:cBhvr>
                                      <p:to>
                                        <p:strVal val="visible"/>
                                      </p:to>
                                    </p:set>
                                    <p:animEffect transition="in" filter="plus(in)">
                                      <p:cBhvr>
                                        <p:cTn id="23" dur="2000"/>
                                        <p:tgtEl>
                                          <p:spTgt spid="85">
                                            <p:txEl>
                                              <p:pRg st="1" end="1"/>
                                            </p:txEl>
                                          </p:spTgt>
                                        </p:tgtEl>
                                      </p:cBhvr>
                                    </p:animEffect>
                                  </p:childTnLst>
                                </p:cTn>
                              </p:par>
                              <p:par>
                                <p:cTn id="24" presetID="13" presetClass="entr" presetSubtype="16" fill="hold" grpId="0" nodeType="withEffect">
                                  <p:stCondLst>
                                    <p:cond delay="0"/>
                                  </p:stCondLst>
                                  <p:childTnLst>
                                    <p:set>
                                      <p:cBhvr>
                                        <p:cTn id="25" dur="1" fill="hold">
                                          <p:stCondLst>
                                            <p:cond delay="0"/>
                                          </p:stCondLst>
                                        </p:cTn>
                                        <p:tgtEl>
                                          <p:spTgt spid="85">
                                            <p:txEl>
                                              <p:pRg st="3" end="3"/>
                                            </p:txEl>
                                          </p:spTgt>
                                        </p:tgtEl>
                                        <p:attrNameLst>
                                          <p:attrName>style.visibility</p:attrName>
                                        </p:attrNameLst>
                                      </p:cBhvr>
                                      <p:to>
                                        <p:strVal val="visible"/>
                                      </p:to>
                                    </p:set>
                                    <p:animEffect transition="in" filter="plus(in)">
                                      <p:cBhvr>
                                        <p:cTn id="26" dur="2000"/>
                                        <p:tgtEl>
                                          <p:spTgt spid="85">
                                            <p:txEl>
                                              <p:pRg st="3" end="3"/>
                                            </p:txEl>
                                          </p:spTgt>
                                        </p:tgtEl>
                                      </p:cBhvr>
                                    </p:animEffect>
                                  </p:childTnLst>
                                </p:cTn>
                              </p:par>
                              <p:par>
                                <p:cTn id="27" presetID="13" presetClass="entr" presetSubtype="16" fill="hold" grpId="0" nodeType="withEffect">
                                  <p:stCondLst>
                                    <p:cond delay="0"/>
                                  </p:stCondLst>
                                  <p:childTnLst>
                                    <p:set>
                                      <p:cBhvr>
                                        <p:cTn id="28" dur="1" fill="hold">
                                          <p:stCondLst>
                                            <p:cond delay="0"/>
                                          </p:stCondLst>
                                        </p:cTn>
                                        <p:tgtEl>
                                          <p:spTgt spid="85">
                                            <p:txEl>
                                              <p:pRg st="4" end="4"/>
                                            </p:txEl>
                                          </p:spTgt>
                                        </p:tgtEl>
                                        <p:attrNameLst>
                                          <p:attrName>style.visibility</p:attrName>
                                        </p:attrNameLst>
                                      </p:cBhvr>
                                      <p:to>
                                        <p:strVal val="visible"/>
                                      </p:to>
                                    </p:set>
                                    <p:animEffect transition="in" filter="plus(in)">
                                      <p:cBhvr>
                                        <p:cTn id="29" dur="2000"/>
                                        <p:tgtEl>
                                          <p:spTgt spid="85">
                                            <p:txEl>
                                              <p:pRg st="4" end="4"/>
                                            </p:txEl>
                                          </p:spTgt>
                                        </p:tgtEl>
                                      </p:cBhvr>
                                    </p:animEffect>
                                  </p:childTnLst>
                                </p:cTn>
                              </p:par>
                              <p:par>
                                <p:cTn id="30" presetID="13" presetClass="entr" presetSubtype="16" fill="hold" grpId="0" nodeType="withEffect">
                                  <p:stCondLst>
                                    <p:cond delay="0"/>
                                  </p:stCondLst>
                                  <p:childTnLst>
                                    <p:set>
                                      <p:cBhvr>
                                        <p:cTn id="31" dur="1" fill="hold">
                                          <p:stCondLst>
                                            <p:cond delay="0"/>
                                          </p:stCondLst>
                                        </p:cTn>
                                        <p:tgtEl>
                                          <p:spTgt spid="85">
                                            <p:txEl>
                                              <p:pRg st="6" end="6"/>
                                            </p:txEl>
                                          </p:spTgt>
                                        </p:tgtEl>
                                        <p:attrNameLst>
                                          <p:attrName>style.visibility</p:attrName>
                                        </p:attrNameLst>
                                      </p:cBhvr>
                                      <p:to>
                                        <p:strVal val="visible"/>
                                      </p:to>
                                    </p:set>
                                    <p:animEffect transition="in" filter="plus(in)">
                                      <p:cBhvr>
                                        <p:cTn id="32" dur="2000"/>
                                        <p:tgtEl>
                                          <p:spTgt spid="85">
                                            <p:txEl>
                                              <p:pRg st="6" end="6"/>
                                            </p:txEl>
                                          </p:spTgt>
                                        </p:tgtEl>
                                      </p:cBhvr>
                                    </p:animEffect>
                                  </p:childTnLst>
                                </p:cTn>
                              </p:par>
                              <p:par>
                                <p:cTn id="33" presetID="13" presetClass="entr" presetSubtype="16" fill="hold" grpId="0" nodeType="withEffect">
                                  <p:stCondLst>
                                    <p:cond delay="0"/>
                                  </p:stCondLst>
                                  <p:childTnLst>
                                    <p:set>
                                      <p:cBhvr>
                                        <p:cTn id="34" dur="1" fill="hold">
                                          <p:stCondLst>
                                            <p:cond delay="0"/>
                                          </p:stCondLst>
                                        </p:cTn>
                                        <p:tgtEl>
                                          <p:spTgt spid="85">
                                            <p:txEl>
                                              <p:pRg st="7" end="7"/>
                                            </p:txEl>
                                          </p:spTgt>
                                        </p:tgtEl>
                                        <p:attrNameLst>
                                          <p:attrName>style.visibility</p:attrName>
                                        </p:attrNameLst>
                                      </p:cBhvr>
                                      <p:to>
                                        <p:strVal val="visible"/>
                                      </p:to>
                                    </p:set>
                                    <p:animEffect transition="in" filter="plus(in)">
                                      <p:cBhvr>
                                        <p:cTn id="35" dur="2000"/>
                                        <p:tgtEl>
                                          <p:spTgt spid="85">
                                            <p:txEl>
                                              <p:pRg st="7" end="7"/>
                                            </p:txEl>
                                          </p:spTgt>
                                        </p:tgtEl>
                                      </p:cBhvr>
                                    </p:animEffect>
                                  </p:childTnLst>
                                </p:cTn>
                              </p:par>
                              <p:par>
                                <p:cTn id="36" presetID="13" presetClass="entr" presetSubtype="16" fill="hold" grpId="0" nodeType="withEffect">
                                  <p:stCondLst>
                                    <p:cond delay="0"/>
                                  </p:stCondLst>
                                  <p:childTnLst>
                                    <p:set>
                                      <p:cBhvr>
                                        <p:cTn id="37" dur="1" fill="hold">
                                          <p:stCondLst>
                                            <p:cond delay="0"/>
                                          </p:stCondLst>
                                        </p:cTn>
                                        <p:tgtEl>
                                          <p:spTgt spid="85">
                                            <p:txEl>
                                              <p:pRg st="9" end="9"/>
                                            </p:txEl>
                                          </p:spTgt>
                                        </p:tgtEl>
                                        <p:attrNameLst>
                                          <p:attrName>style.visibility</p:attrName>
                                        </p:attrNameLst>
                                      </p:cBhvr>
                                      <p:to>
                                        <p:strVal val="visible"/>
                                      </p:to>
                                    </p:set>
                                    <p:animEffect transition="in" filter="plus(in)">
                                      <p:cBhvr>
                                        <p:cTn id="38" dur="2000"/>
                                        <p:tgtEl>
                                          <p:spTgt spid="85">
                                            <p:txEl>
                                              <p:pRg st="9" end="9"/>
                                            </p:txEl>
                                          </p:spTgt>
                                        </p:tgtEl>
                                      </p:cBhvr>
                                    </p:animEffect>
                                  </p:childTnLst>
                                </p:cTn>
                              </p:par>
                              <p:par>
                                <p:cTn id="39" presetID="13" presetClass="entr" presetSubtype="16" fill="hold" grpId="0" nodeType="withEffect">
                                  <p:stCondLst>
                                    <p:cond delay="0"/>
                                  </p:stCondLst>
                                  <p:childTnLst>
                                    <p:set>
                                      <p:cBhvr>
                                        <p:cTn id="40" dur="1" fill="hold">
                                          <p:stCondLst>
                                            <p:cond delay="0"/>
                                          </p:stCondLst>
                                        </p:cTn>
                                        <p:tgtEl>
                                          <p:spTgt spid="85">
                                            <p:txEl>
                                              <p:pRg st="10" end="10"/>
                                            </p:txEl>
                                          </p:spTgt>
                                        </p:tgtEl>
                                        <p:attrNameLst>
                                          <p:attrName>style.visibility</p:attrName>
                                        </p:attrNameLst>
                                      </p:cBhvr>
                                      <p:to>
                                        <p:strVal val="visible"/>
                                      </p:to>
                                    </p:set>
                                    <p:animEffect transition="in" filter="plus(in)">
                                      <p:cBhvr>
                                        <p:cTn id="41" dur="2000"/>
                                        <p:tgtEl>
                                          <p:spTgt spid="8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1" build="allAtOnce"/>
      <p:bldP spid="85"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Picture Placeholder 20"/>
          <p:cNvSpPr>
            <a:spLocks noGrp="1"/>
          </p:cNvSpPr>
          <p:nvPr/>
        </p:nvSpPr>
        <p:spPr>
          <a:xfrm>
            <a:off x="1295400" y="609600"/>
            <a:ext cx="2438400" cy="2514600"/>
          </a:xfrm>
          <a:prstGeom prst="ellipse">
            <a:avLst/>
          </a:prstGeom>
          <a:solidFill>
            <a:srgbClr val="CC9900"/>
          </a:solidFill>
          <a:ln>
            <a:solidFill>
              <a:srgbClr val="FF6600"/>
            </a:solidFill>
          </a:ln>
          <a:effectLst>
            <a:innerShdw blurRad="63500" dist="50800" dir="16200000">
              <a:prstClr val="black">
                <a:alpha val="30000"/>
              </a:prstClr>
            </a:innerShdw>
          </a:effectLst>
        </p:spPr>
      </p:sp>
      <p:sp>
        <p:nvSpPr>
          <p:cNvPr id="84" name="Content Placeholder 83"/>
          <p:cNvSpPr>
            <a:spLocks noGrp="1"/>
          </p:cNvSpPr>
          <p:nvPr>
            <p:ph sz="half" idx="1"/>
          </p:nvPr>
        </p:nvSpPr>
        <p:spPr>
          <a:xfrm>
            <a:off x="457200" y="3581400"/>
            <a:ext cx="3931920" cy="3048000"/>
          </a:xfrm>
        </p:spPr>
        <p:txBody>
          <a:bodyPr>
            <a:normAutofit/>
          </a:bodyPr>
          <a:lstStyle/>
          <a:p>
            <a:r>
              <a:rPr lang="en-US" dirty="0" smtClean="0"/>
              <a:t>can apply to a stream of messages, a single message, or selected fields within a message</a:t>
            </a:r>
          </a:p>
          <a:p>
            <a:endParaRPr lang="en-US" dirty="0" smtClean="0"/>
          </a:p>
          <a:p>
            <a:r>
              <a:rPr lang="en-US" dirty="0" smtClean="0"/>
              <a:t>a connectionless integrity service generally provides protection against message modification only</a:t>
            </a:r>
          </a:p>
          <a:p>
            <a:endParaRPr lang="en-US" dirty="0" smtClean="0"/>
          </a:p>
        </p:txBody>
      </p:sp>
      <p:sp>
        <p:nvSpPr>
          <p:cNvPr id="85" name="Content Placeholder 84"/>
          <p:cNvSpPr>
            <a:spLocks noGrp="1"/>
          </p:cNvSpPr>
          <p:nvPr>
            <p:ph sz="half" idx="2"/>
          </p:nvPr>
        </p:nvSpPr>
        <p:spPr>
          <a:xfrm>
            <a:off x="4572000" y="304800"/>
            <a:ext cx="4343400" cy="7086600"/>
          </a:xfrm>
        </p:spPr>
        <p:txBody>
          <a:bodyPr>
            <a:normAutofit/>
          </a:bodyPr>
          <a:lstStyle/>
          <a:p>
            <a:r>
              <a:rPr lang="en-US" dirty="0" smtClean="0"/>
              <a:t>a connection-oriented integrity service assures that messages are received as sent, with no duplication, insertion modification, reordering, or replays</a:t>
            </a:r>
          </a:p>
          <a:p>
            <a:pPr lvl="2">
              <a:buClr>
                <a:schemeClr val="accent2"/>
              </a:buClr>
            </a:pPr>
            <a:r>
              <a:rPr lang="en-US" dirty="0" smtClean="0"/>
              <a:t>destruction of data is also covered under this service</a:t>
            </a:r>
          </a:p>
          <a:p>
            <a:pPr lvl="2">
              <a:buClr>
                <a:schemeClr val="accent2"/>
              </a:buClr>
            </a:pPr>
            <a:r>
              <a:rPr lang="en-US" dirty="0" smtClean="0"/>
              <a:t>addresses both message stream modification and denial of service</a:t>
            </a:r>
          </a:p>
          <a:p>
            <a:endParaRPr lang="en-US" dirty="0" smtClean="0"/>
          </a:p>
          <a:p>
            <a:r>
              <a:rPr lang="en-US" dirty="0" smtClean="0"/>
              <a:t>need to make a distinction between the service with and without recovery</a:t>
            </a:r>
          </a:p>
          <a:p>
            <a:pPr lvl="2">
              <a:buClr>
                <a:schemeClr val="accent2"/>
              </a:buClr>
            </a:pPr>
            <a:r>
              <a:rPr lang="en-US" dirty="0" smtClean="0"/>
              <a:t>concerned with detection rather than prevention</a:t>
            </a:r>
          </a:p>
          <a:p>
            <a:pPr lvl="2">
              <a:buClr>
                <a:schemeClr val="accent2"/>
              </a:buClr>
            </a:pPr>
            <a:r>
              <a:rPr lang="en-US" dirty="0" smtClean="0"/>
              <a:t>the incorporation of automated recovery mechanisms is the more attractive alternative</a:t>
            </a:r>
          </a:p>
          <a:p>
            <a:pPr>
              <a:buNone/>
            </a:pPr>
            <a:endParaRPr lang="en-US" sz="1838" dirty="0" smtClean="0"/>
          </a:p>
        </p:txBody>
      </p:sp>
      <p:sp>
        <p:nvSpPr>
          <p:cNvPr id="34" name="Picture Placeholder 20"/>
          <p:cNvSpPr>
            <a:spLocks noGrp="1"/>
          </p:cNvSpPr>
          <p:nvPr/>
        </p:nvSpPr>
        <p:spPr>
          <a:xfrm>
            <a:off x="1219200" y="457200"/>
            <a:ext cx="2438400" cy="2514600"/>
          </a:xfrm>
          <a:prstGeom prst="ellipse">
            <a:avLst/>
          </a:prstGeom>
          <a:solidFill>
            <a:schemeClr val="accent1"/>
          </a:solidFill>
          <a:ln>
            <a:solidFill>
              <a:srgbClr val="FF6600"/>
            </a:solidFill>
          </a:ln>
          <a:effectLst>
            <a:innerShdw blurRad="63500" dist="50800" dir="16200000">
              <a:prstClr val="black">
                <a:alpha val="30000"/>
              </a:prstClr>
            </a:innerShdw>
          </a:effectLst>
        </p:spPr>
      </p:sp>
      <p:sp>
        <p:nvSpPr>
          <p:cNvPr id="69" name="Picture Placeholder 20"/>
          <p:cNvSpPr>
            <a:spLocks noGrp="1"/>
          </p:cNvSpPr>
          <p:nvPr/>
        </p:nvSpPr>
        <p:spPr>
          <a:xfrm>
            <a:off x="1066800" y="381000"/>
            <a:ext cx="2438400" cy="2514600"/>
          </a:xfrm>
          <a:prstGeom prst="ellipse">
            <a:avLst/>
          </a:prstGeom>
          <a:solidFill>
            <a:schemeClr val="accent2"/>
          </a:solidFill>
          <a:ln>
            <a:solidFill>
              <a:srgbClr val="FF6600"/>
            </a:solidFill>
          </a:ln>
          <a:effectLst>
            <a:innerShdw blurRad="63500" dist="50800" dir="16200000">
              <a:prstClr val="black">
                <a:alpha val="30000"/>
              </a:prstClr>
            </a:innerShdw>
          </a:effectLst>
        </p:spPr>
      </p:sp>
      <p:sp>
        <p:nvSpPr>
          <p:cNvPr id="82" name="TextBox 81"/>
          <p:cNvSpPr txBox="1"/>
          <p:nvPr/>
        </p:nvSpPr>
        <p:spPr>
          <a:xfrm>
            <a:off x="1143000" y="990600"/>
            <a:ext cx="2362200" cy="1338828"/>
          </a:xfrm>
          <a:prstGeom prst="rect">
            <a:avLst/>
          </a:prstGeom>
          <a:noFill/>
        </p:spPr>
        <p:txBody>
          <a:bodyPr wrap="square" rtlCol="0">
            <a:spAutoFit/>
          </a:bodyPr>
          <a:lstStyle/>
          <a:p>
            <a:pPr algn="ctr"/>
            <a:r>
              <a:rPr lang="en-US" sz="2700" dirty="0" smtClean="0">
                <a:solidFill>
                  <a:schemeClr val="bg1">
                    <a:lumMod val="85000"/>
                    <a:lumOff val="15000"/>
                  </a:schemeClr>
                </a:solidFill>
              </a:rPr>
              <a:t>Data </a:t>
            </a:r>
          </a:p>
          <a:p>
            <a:pPr algn="ctr"/>
            <a:r>
              <a:rPr lang="en-US" sz="2700" dirty="0" smtClean="0">
                <a:solidFill>
                  <a:schemeClr val="bg1">
                    <a:lumMod val="85000"/>
                    <a:lumOff val="15000"/>
                  </a:schemeClr>
                </a:solidFill>
              </a:rPr>
              <a:t>Integrity</a:t>
            </a:r>
          </a:p>
          <a:p>
            <a:pPr algn="ctr"/>
            <a:r>
              <a:rPr lang="en-US" sz="2700" dirty="0" smtClean="0">
                <a:solidFill>
                  <a:schemeClr val="bg1">
                    <a:lumMod val="85000"/>
                    <a:lumOff val="15000"/>
                  </a:schemeClr>
                </a:solidFill>
              </a:rPr>
              <a:t>Service</a:t>
            </a:r>
            <a:endParaRPr lang="en-US" sz="2700" dirty="0">
              <a:solidFill>
                <a:schemeClr val="bg1">
                  <a:lumMod val="85000"/>
                  <a:lumOff val="1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 calcmode="lin" valueType="num">
                                      <p:cBhvr additive="base">
                                        <p:cTn id="7" dur="2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8" dur="2000" fill="hold"/>
                                        <p:tgtEl>
                                          <p:spTgt spid="8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84">
                                            <p:txEl>
                                              <p:pRg st="2" end="2"/>
                                            </p:txEl>
                                          </p:spTgt>
                                        </p:tgtEl>
                                        <p:attrNameLst>
                                          <p:attrName>style.visibility</p:attrName>
                                        </p:attrNameLst>
                                      </p:cBhvr>
                                      <p:to>
                                        <p:strVal val="visible"/>
                                      </p:to>
                                    </p:set>
                                    <p:anim calcmode="lin" valueType="num">
                                      <p:cBhvr additive="base">
                                        <p:cTn id="11" dur="2000" fill="hold"/>
                                        <p:tgtEl>
                                          <p:spTgt spid="84">
                                            <p:txEl>
                                              <p:pRg st="2" end="2"/>
                                            </p:txEl>
                                          </p:spTgt>
                                        </p:tgtEl>
                                        <p:attrNameLst>
                                          <p:attrName>ppt_x</p:attrName>
                                        </p:attrNameLst>
                                      </p:cBhvr>
                                      <p:tavLst>
                                        <p:tav tm="0">
                                          <p:val>
                                            <p:strVal val="1+#ppt_w/2"/>
                                          </p:val>
                                        </p:tav>
                                        <p:tav tm="100000">
                                          <p:val>
                                            <p:strVal val="#ppt_x"/>
                                          </p:val>
                                        </p:tav>
                                      </p:tavLst>
                                    </p:anim>
                                    <p:anim calcmode="lin" valueType="num">
                                      <p:cBhvr additive="base">
                                        <p:cTn id="12" dur="2000" fill="hold"/>
                                        <p:tgtEl>
                                          <p:spTgt spid="84">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85">
                                            <p:txEl>
                                              <p:pRg st="0" end="0"/>
                                            </p:txEl>
                                          </p:spTgt>
                                        </p:tgtEl>
                                        <p:attrNameLst>
                                          <p:attrName>style.visibility</p:attrName>
                                        </p:attrNameLst>
                                      </p:cBhvr>
                                      <p:to>
                                        <p:strVal val="visible"/>
                                      </p:to>
                                    </p:set>
                                    <p:anim calcmode="lin" valueType="num">
                                      <p:cBhvr additive="base">
                                        <p:cTn id="15" dur="20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6" dur="2000" fill="hold"/>
                                        <p:tgtEl>
                                          <p:spTgt spid="85">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85">
                                            <p:txEl>
                                              <p:pRg st="1" end="1"/>
                                            </p:txEl>
                                          </p:spTgt>
                                        </p:tgtEl>
                                        <p:attrNameLst>
                                          <p:attrName>style.visibility</p:attrName>
                                        </p:attrNameLst>
                                      </p:cBhvr>
                                      <p:to>
                                        <p:strVal val="visible"/>
                                      </p:to>
                                    </p:set>
                                    <p:anim calcmode="lin" valueType="num">
                                      <p:cBhvr additive="base">
                                        <p:cTn id="19" dur="2000" fill="hold"/>
                                        <p:tgtEl>
                                          <p:spTgt spid="85">
                                            <p:txEl>
                                              <p:pRg st="1" end="1"/>
                                            </p:tx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85">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5">
                                            <p:txEl>
                                              <p:pRg st="2" end="2"/>
                                            </p:txEl>
                                          </p:spTgt>
                                        </p:tgtEl>
                                        <p:attrNameLst>
                                          <p:attrName>style.visibility</p:attrName>
                                        </p:attrNameLst>
                                      </p:cBhvr>
                                      <p:to>
                                        <p:strVal val="visible"/>
                                      </p:to>
                                    </p:set>
                                    <p:anim calcmode="lin" valueType="num">
                                      <p:cBhvr additive="base">
                                        <p:cTn id="23" dur="2000" fill="hold"/>
                                        <p:tgtEl>
                                          <p:spTgt spid="85">
                                            <p:txEl>
                                              <p:pRg st="2" end="2"/>
                                            </p:txEl>
                                          </p:spTgt>
                                        </p:tgtEl>
                                        <p:attrNameLst>
                                          <p:attrName>ppt_x</p:attrName>
                                        </p:attrNameLst>
                                      </p:cBhvr>
                                      <p:tavLst>
                                        <p:tav tm="0">
                                          <p:val>
                                            <p:strVal val="0-#ppt_w/2"/>
                                          </p:val>
                                        </p:tav>
                                        <p:tav tm="100000">
                                          <p:val>
                                            <p:strVal val="#ppt_x"/>
                                          </p:val>
                                        </p:tav>
                                      </p:tavLst>
                                    </p:anim>
                                    <p:anim calcmode="lin" valueType="num">
                                      <p:cBhvr additive="base">
                                        <p:cTn id="24" dur="2000" fill="hold"/>
                                        <p:tgtEl>
                                          <p:spTgt spid="85">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85">
                                            <p:txEl>
                                              <p:pRg st="4" end="4"/>
                                            </p:txEl>
                                          </p:spTgt>
                                        </p:tgtEl>
                                        <p:attrNameLst>
                                          <p:attrName>style.visibility</p:attrName>
                                        </p:attrNameLst>
                                      </p:cBhvr>
                                      <p:to>
                                        <p:strVal val="visible"/>
                                      </p:to>
                                    </p:set>
                                    <p:anim calcmode="lin" valueType="num">
                                      <p:cBhvr additive="base">
                                        <p:cTn id="27" dur="2000" fill="hold"/>
                                        <p:tgtEl>
                                          <p:spTgt spid="85">
                                            <p:txEl>
                                              <p:pRg st="4" end="4"/>
                                            </p:txEl>
                                          </p:spTgt>
                                        </p:tgtEl>
                                        <p:attrNameLst>
                                          <p:attrName>ppt_x</p:attrName>
                                        </p:attrNameLst>
                                      </p:cBhvr>
                                      <p:tavLst>
                                        <p:tav tm="0">
                                          <p:val>
                                            <p:strVal val="0-#ppt_w/2"/>
                                          </p:val>
                                        </p:tav>
                                        <p:tav tm="100000">
                                          <p:val>
                                            <p:strVal val="#ppt_x"/>
                                          </p:val>
                                        </p:tav>
                                      </p:tavLst>
                                    </p:anim>
                                    <p:anim calcmode="lin" valueType="num">
                                      <p:cBhvr additive="base">
                                        <p:cTn id="28" dur="2000" fill="hold"/>
                                        <p:tgtEl>
                                          <p:spTgt spid="85">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85">
                                            <p:txEl>
                                              <p:pRg st="5" end="5"/>
                                            </p:txEl>
                                          </p:spTgt>
                                        </p:tgtEl>
                                        <p:attrNameLst>
                                          <p:attrName>style.visibility</p:attrName>
                                        </p:attrNameLst>
                                      </p:cBhvr>
                                      <p:to>
                                        <p:strVal val="visible"/>
                                      </p:to>
                                    </p:set>
                                    <p:anim calcmode="lin" valueType="num">
                                      <p:cBhvr additive="base">
                                        <p:cTn id="31" dur="2000" fill="hold"/>
                                        <p:tgtEl>
                                          <p:spTgt spid="85">
                                            <p:txEl>
                                              <p:pRg st="5" end="5"/>
                                            </p:txEl>
                                          </p:spTgt>
                                        </p:tgtEl>
                                        <p:attrNameLst>
                                          <p:attrName>ppt_x</p:attrName>
                                        </p:attrNameLst>
                                      </p:cBhvr>
                                      <p:tavLst>
                                        <p:tav tm="0">
                                          <p:val>
                                            <p:strVal val="0-#ppt_w/2"/>
                                          </p:val>
                                        </p:tav>
                                        <p:tav tm="100000">
                                          <p:val>
                                            <p:strVal val="#ppt_x"/>
                                          </p:val>
                                        </p:tav>
                                      </p:tavLst>
                                    </p:anim>
                                    <p:anim calcmode="lin" valueType="num">
                                      <p:cBhvr additive="base">
                                        <p:cTn id="32" dur="2000" fill="hold"/>
                                        <p:tgtEl>
                                          <p:spTgt spid="85">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85">
                                            <p:txEl>
                                              <p:pRg st="6" end="6"/>
                                            </p:txEl>
                                          </p:spTgt>
                                        </p:tgtEl>
                                        <p:attrNameLst>
                                          <p:attrName>style.visibility</p:attrName>
                                        </p:attrNameLst>
                                      </p:cBhvr>
                                      <p:to>
                                        <p:strVal val="visible"/>
                                      </p:to>
                                    </p:set>
                                    <p:anim calcmode="lin" valueType="num">
                                      <p:cBhvr additive="base">
                                        <p:cTn id="35" dur="2000" fill="hold"/>
                                        <p:tgtEl>
                                          <p:spTgt spid="85">
                                            <p:txEl>
                                              <p:pRg st="6" end="6"/>
                                            </p:txEl>
                                          </p:spTgt>
                                        </p:tgtEl>
                                        <p:attrNameLst>
                                          <p:attrName>ppt_x</p:attrName>
                                        </p:attrNameLst>
                                      </p:cBhvr>
                                      <p:tavLst>
                                        <p:tav tm="0">
                                          <p:val>
                                            <p:strVal val="0-#ppt_w/2"/>
                                          </p:val>
                                        </p:tav>
                                        <p:tav tm="100000">
                                          <p:val>
                                            <p:strVal val="#ppt_x"/>
                                          </p:val>
                                        </p:tav>
                                      </p:tavLst>
                                    </p:anim>
                                    <p:anim calcmode="lin" valueType="num">
                                      <p:cBhvr additive="base">
                                        <p:cTn id="36" dur="2000" fill="hold"/>
                                        <p:tgtEl>
                                          <p:spTgt spid="8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P spid="85"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Picture Placeholder 20"/>
          <p:cNvSpPr>
            <a:spLocks noGrp="1"/>
          </p:cNvSpPr>
          <p:nvPr/>
        </p:nvSpPr>
        <p:spPr>
          <a:xfrm>
            <a:off x="1295400" y="609600"/>
            <a:ext cx="2438400" cy="2514600"/>
          </a:xfrm>
          <a:prstGeom prst="ellipse">
            <a:avLst/>
          </a:prstGeom>
          <a:solidFill>
            <a:srgbClr val="CC9900"/>
          </a:solidFill>
          <a:ln>
            <a:solidFill>
              <a:srgbClr val="FF6600"/>
            </a:solidFill>
          </a:ln>
          <a:effectLst>
            <a:innerShdw blurRad="63500" dist="50800" dir="16200000">
              <a:prstClr val="black">
                <a:alpha val="30000"/>
              </a:prstClr>
            </a:innerShdw>
          </a:effectLst>
        </p:spPr>
      </p:sp>
      <p:sp>
        <p:nvSpPr>
          <p:cNvPr id="84" name="Content Placeholder 83"/>
          <p:cNvSpPr>
            <a:spLocks noGrp="1"/>
          </p:cNvSpPr>
          <p:nvPr>
            <p:ph sz="half" idx="1"/>
          </p:nvPr>
        </p:nvSpPr>
        <p:spPr>
          <a:xfrm>
            <a:off x="457200" y="3581400"/>
            <a:ext cx="3931920" cy="3048000"/>
          </a:xfrm>
        </p:spPr>
        <p:txBody>
          <a:bodyPr>
            <a:normAutofit lnSpcReduction="10000"/>
          </a:bodyPr>
          <a:lstStyle/>
          <a:p>
            <a:r>
              <a:rPr lang="en-US" dirty="0" smtClean="0"/>
              <a:t>a service that protects a system to ensure its availability</a:t>
            </a:r>
          </a:p>
          <a:p>
            <a:pPr lvl="2">
              <a:buClr>
                <a:schemeClr val="accent2"/>
              </a:buClr>
            </a:pPr>
            <a:r>
              <a:rPr lang="en-US" dirty="0" smtClean="0"/>
              <a:t>defined as the property of a system or a system resource being accessible and usable upon demand by an authorized system entity, according to performance specifications of the system</a:t>
            </a:r>
          </a:p>
        </p:txBody>
      </p:sp>
      <p:sp>
        <p:nvSpPr>
          <p:cNvPr id="85" name="Content Placeholder 84"/>
          <p:cNvSpPr>
            <a:spLocks noGrp="1"/>
          </p:cNvSpPr>
          <p:nvPr>
            <p:ph sz="half" idx="2"/>
          </p:nvPr>
        </p:nvSpPr>
        <p:spPr>
          <a:xfrm>
            <a:off x="4724400" y="228600"/>
            <a:ext cx="4038600" cy="7086600"/>
          </a:xfrm>
        </p:spPr>
        <p:txBody>
          <a:bodyPr>
            <a:normAutofit lnSpcReduction="10000"/>
          </a:bodyPr>
          <a:lstStyle/>
          <a:p>
            <a:r>
              <a:rPr lang="en-US" dirty="0" smtClean="0"/>
              <a:t>a variety of attacks can result in the loss of or reduction in availability</a:t>
            </a:r>
          </a:p>
          <a:p>
            <a:pPr lvl="2">
              <a:buClr>
                <a:schemeClr val="accent2"/>
              </a:buClr>
            </a:pPr>
            <a:r>
              <a:rPr lang="en-US" dirty="0" smtClean="0"/>
              <a:t>some of these attacks are amenable to authentication and encryption</a:t>
            </a:r>
          </a:p>
          <a:p>
            <a:pPr lvl="2">
              <a:buClr>
                <a:schemeClr val="accent2"/>
              </a:buClr>
            </a:pPr>
            <a:r>
              <a:rPr lang="en-US" dirty="0" smtClean="0"/>
              <a:t>some attacks require a physical action to prevent or recover from loss of availability</a:t>
            </a:r>
          </a:p>
          <a:p>
            <a:pPr lvl="2">
              <a:buNone/>
            </a:pPr>
            <a:endParaRPr lang="en-US" dirty="0" smtClean="0"/>
          </a:p>
          <a:p>
            <a:pPr marL="342900" lvl="2" indent="-342900"/>
            <a:r>
              <a:rPr lang="en-US" sz="2054" dirty="0" smtClean="0"/>
              <a:t>X.800 treats availability as a property to be associated with various security services</a:t>
            </a:r>
          </a:p>
          <a:p>
            <a:pPr marL="342900" lvl="2" indent="-342900"/>
            <a:endParaRPr lang="en-US" sz="2054" dirty="0" smtClean="0"/>
          </a:p>
          <a:p>
            <a:pPr marL="342900" lvl="2" indent="-342900"/>
            <a:r>
              <a:rPr lang="en-US" sz="2054" dirty="0" smtClean="0"/>
              <a:t>addresses the security concerns raised by denial-of-service attacks</a:t>
            </a:r>
          </a:p>
          <a:p>
            <a:pPr marL="342900" lvl="2" indent="-342900"/>
            <a:endParaRPr lang="en-US" sz="2054" dirty="0" smtClean="0"/>
          </a:p>
          <a:p>
            <a:pPr marL="342900" lvl="2" indent="-342900"/>
            <a:r>
              <a:rPr lang="en-US" sz="2054" dirty="0" smtClean="0"/>
              <a:t>depends on proper management and control of system resources</a:t>
            </a:r>
          </a:p>
          <a:p>
            <a:pPr>
              <a:buNone/>
            </a:pPr>
            <a:endParaRPr lang="en-US" sz="1838" dirty="0" smtClean="0"/>
          </a:p>
        </p:txBody>
      </p:sp>
      <p:sp>
        <p:nvSpPr>
          <p:cNvPr id="34" name="Picture Placeholder 20"/>
          <p:cNvSpPr>
            <a:spLocks noGrp="1"/>
          </p:cNvSpPr>
          <p:nvPr/>
        </p:nvSpPr>
        <p:spPr>
          <a:xfrm>
            <a:off x="1219200" y="457200"/>
            <a:ext cx="2438400" cy="2514600"/>
          </a:xfrm>
          <a:prstGeom prst="ellipse">
            <a:avLst/>
          </a:prstGeom>
          <a:solidFill>
            <a:schemeClr val="accent1"/>
          </a:solidFill>
          <a:ln>
            <a:solidFill>
              <a:srgbClr val="FF6600"/>
            </a:solidFill>
          </a:ln>
          <a:effectLst>
            <a:innerShdw blurRad="63500" dist="50800" dir="16200000">
              <a:prstClr val="black">
                <a:alpha val="30000"/>
              </a:prstClr>
            </a:innerShdw>
          </a:effectLst>
        </p:spPr>
      </p:sp>
      <p:sp>
        <p:nvSpPr>
          <p:cNvPr id="69" name="Picture Placeholder 20"/>
          <p:cNvSpPr>
            <a:spLocks noGrp="1"/>
          </p:cNvSpPr>
          <p:nvPr/>
        </p:nvSpPr>
        <p:spPr>
          <a:xfrm>
            <a:off x="1066800" y="381000"/>
            <a:ext cx="2438400" cy="2514600"/>
          </a:xfrm>
          <a:prstGeom prst="ellipse">
            <a:avLst/>
          </a:prstGeom>
          <a:solidFill>
            <a:schemeClr val="accent2"/>
          </a:solidFill>
          <a:ln>
            <a:solidFill>
              <a:srgbClr val="FF6600"/>
            </a:solidFill>
          </a:ln>
          <a:effectLst>
            <a:innerShdw blurRad="63500" dist="50800" dir="16200000">
              <a:prstClr val="black">
                <a:alpha val="30000"/>
              </a:prstClr>
            </a:innerShdw>
          </a:effectLst>
        </p:spPr>
      </p:sp>
      <p:sp>
        <p:nvSpPr>
          <p:cNvPr id="82" name="TextBox 81"/>
          <p:cNvSpPr txBox="1"/>
          <p:nvPr/>
        </p:nvSpPr>
        <p:spPr>
          <a:xfrm>
            <a:off x="1143000" y="1143000"/>
            <a:ext cx="2362200" cy="923330"/>
          </a:xfrm>
          <a:prstGeom prst="rect">
            <a:avLst/>
          </a:prstGeom>
          <a:noFill/>
        </p:spPr>
        <p:txBody>
          <a:bodyPr wrap="square" rtlCol="0">
            <a:spAutoFit/>
          </a:bodyPr>
          <a:lstStyle/>
          <a:p>
            <a:pPr algn="ctr"/>
            <a:r>
              <a:rPr lang="en-US" sz="2700" dirty="0" smtClean="0">
                <a:solidFill>
                  <a:schemeClr val="bg1">
                    <a:lumMod val="85000"/>
                    <a:lumOff val="15000"/>
                  </a:schemeClr>
                </a:solidFill>
              </a:rPr>
              <a:t>Availability</a:t>
            </a:r>
          </a:p>
          <a:p>
            <a:pPr algn="ctr"/>
            <a:r>
              <a:rPr lang="en-US" sz="2700" dirty="0" smtClean="0">
                <a:solidFill>
                  <a:schemeClr val="bg1">
                    <a:lumMod val="85000"/>
                    <a:lumOff val="15000"/>
                  </a:schemeClr>
                </a:solidFill>
              </a:rPr>
              <a:t>Service</a:t>
            </a:r>
            <a:endParaRPr lang="en-US" sz="2700" dirty="0">
              <a:solidFill>
                <a:schemeClr val="bg1">
                  <a:lumMod val="85000"/>
                  <a:lumOff val="1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Scale>
                                      <p:cBhvr>
                                        <p:cTn id="7" dur="2000" decel="50000" fill="hold">
                                          <p:stCondLst>
                                            <p:cond delay="0"/>
                                          </p:stCondLst>
                                        </p:cTn>
                                        <p:tgtEl>
                                          <p:spTgt spid="8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84">
                                            <p:txEl>
                                              <p:pRg st="0" end="0"/>
                                            </p:txEl>
                                          </p:spTgt>
                                        </p:tgtEl>
                                        <p:attrNameLst>
                                          <p:attrName>ppt_x</p:attrName>
                                          <p:attrName>ppt_y</p:attrName>
                                        </p:attrNameLst>
                                      </p:cBhvr>
                                    </p:animMotion>
                                    <p:animEffect transition="in" filter="fade">
                                      <p:cBhvr>
                                        <p:cTn id="9" dur="2000"/>
                                        <p:tgtEl>
                                          <p:spTgt spid="84">
                                            <p:txEl>
                                              <p:pRg st="0" end="0"/>
                                            </p:txEl>
                                          </p:spTgt>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84">
                                            <p:txEl>
                                              <p:pRg st="1" end="1"/>
                                            </p:txEl>
                                          </p:spTgt>
                                        </p:tgtEl>
                                        <p:attrNameLst>
                                          <p:attrName>style.visibility</p:attrName>
                                        </p:attrNameLst>
                                      </p:cBhvr>
                                      <p:to>
                                        <p:strVal val="visible"/>
                                      </p:to>
                                    </p:set>
                                    <p:animScale>
                                      <p:cBhvr>
                                        <p:cTn id="12" dur="2000" decel="50000" fill="hold">
                                          <p:stCondLst>
                                            <p:cond delay="0"/>
                                          </p:stCondLst>
                                        </p:cTn>
                                        <p:tgtEl>
                                          <p:spTgt spid="84">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2000" decel="50000" fill="hold">
                                          <p:stCondLst>
                                            <p:cond delay="0"/>
                                          </p:stCondLst>
                                        </p:cTn>
                                        <p:tgtEl>
                                          <p:spTgt spid="84">
                                            <p:txEl>
                                              <p:pRg st="1" end="1"/>
                                            </p:txEl>
                                          </p:spTgt>
                                        </p:tgtEl>
                                        <p:attrNameLst>
                                          <p:attrName>ppt_x</p:attrName>
                                          <p:attrName>ppt_y</p:attrName>
                                        </p:attrNameLst>
                                      </p:cBhvr>
                                    </p:animMotion>
                                    <p:animEffect transition="in" filter="fade">
                                      <p:cBhvr>
                                        <p:cTn id="14" dur="2000"/>
                                        <p:tgtEl>
                                          <p:spTgt spid="84">
                                            <p:txEl>
                                              <p:pRg st="1" end="1"/>
                                            </p:txEl>
                                          </p:spTgt>
                                        </p:tgtEl>
                                      </p:cBhvr>
                                    </p:animEffect>
                                  </p:childTnLst>
                                </p:cTn>
                              </p:par>
                              <p:par>
                                <p:cTn id="15" presetID="52" presetClass="entr" presetSubtype="0" fill="hold" grpId="0" nodeType="withEffect">
                                  <p:stCondLst>
                                    <p:cond delay="500"/>
                                  </p:stCondLst>
                                  <p:childTnLst>
                                    <p:set>
                                      <p:cBhvr>
                                        <p:cTn id="16" dur="1" fill="hold">
                                          <p:stCondLst>
                                            <p:cond delay="0"/>
                                          </p:stCondLst>
                                        </p:cTn>
                                        <p:tgtEl>
                                          <p:spTgt spid="85">
                                            <p:txEl>
                                              <p:pRg st="0" end="0"/>
                                            </p:txEl>
                                          </p:spTgt>
                                        </p:tgtEl>
                                        <p:attrNameLst>
                                          <p:attrName>style.visibility</p:attrName>
                                        </p:attrNameLst>
                                      </p:cBhvr>
                                      <p:to>
                                        <p:strVal val="visible"/>
                                      </p:to>
                                    </p:set>
                                    <p:animScale>
                                      <p:cBhvr>
                                        <p:cTn id="17" dur="2000" decel="50000" fill="hold">
                                          <p:stCondLst>
                                            <p:cond delay="0"/>
                                          </p:stCondLst>
                                        </p:cTn>
                                        <p:tgtEl>
                                          <p:spTgt spid="8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2000" decel="50000" fill="hold">
                                          <p:stCondLst>
                                            <p:cond delay="0"/>
                                          </p:stCondLst>
                                        </p:cTn>
                                        <p:tgtEl>
                                          <p:spTgt spid="85">
                                            <p:txEl>
                                              <p:pRg st="0" end="0"/>
                                            </p:txEl>
                                          </p:spTgt>
                                        </p:tgtEl>
                                        <p:attrNameLst>
                                          <p:attrName>ppt_x</p:attrName>
                                          <p:attrName>ppt_y</p:attrName>
                                        </p:attrNameLst>
                                      </p:cBhvr>
                                    </p:animMotion>
                                    <p:animEffect transition="in" filter="fade">
                                      <p:cBhvr>
                                        <p:cTn id="19" dur="2000"/>
                                        <p:tgtEl>
                                          <p:spTgt spid="85">
                                            <p:txEl>
                                              <p:pRg st="0" end="0"/>
                                            </p:txEl>
                                          </p:spTgt>
                                        </p:tgtEl>
                                      </p:cBhvr>
                                    </p:animEffect>
                                  </p:childTnLst>
                                </p:cTn>
                              </p:par>
                              <p:par>
                                <p:cTn id="20" presetID="52" presetClass="entr" presetSubtype="0" fill="hold" grpId="0" nodeType="withEffect">
                                  <p:stCondLst>
                                    <p:cond delay="500"/>
                                  </p:stCondLst>
                                  <p:childTnLst>
                                    <p:set>
                                      <p:cBhvr>
                                        <p:cTn id="21" dur="1" fill="hold">
                                          <p:stCondLst>
                                            <p:cond delay="0"/>
                                          </p:stCondLst>
                                        </p:cTn>
                                        <p:tgtEl>
                                          <p:spTgt spid="85">
                                            <p:txEl>
                                              <p:pRg st="1" end="1"/>
                                            </p:txEl>
                                          </p:spTgt>
                                        </p:tgtEl>
                                        <p:attrNameLst>
                                          <p:attrName>style.visibility</p:attrName>
                                        </p:attrNameLst>
                                      </p:cBhvr>
                                      <p:to>
                                        <p:strVal val="visible"/>
                                      </p:to>
                                    </p:set>
                                    <p:animScale>
                                      <p:cBhvr>
                                        <p:cTn id="22" dur="2000" decel="50000" fill="hold">
                                          <p:stCondLst>
                                            <p:cond delay="0"/>
                                          </p:stCondLst>
                                        </p:cTn>
                                        <p:tgtEl>
                                          <p:spTgt spid="85">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2000" decel="50000" fill="hold">
                                          <p:stCondLst>
                                            <p:cond delay="0"/>
                                          </p:stCondLst>
                                        </p:cTn>
                                        <p:tgtEl>
                                          <p:spTgt spid="85">
                                            <p:txEl>
                                              <p:pRg st="1" end="1"/>
                                            </p:txEl>
                                          </p:spTgt>
                                        </p:tgtEl>
                                        <p:attrNameLst>
                                          <p:attrName>ppt_x</p:attrName>
                                          <p:attrName>ppt_y</p:attrName>
                                        </p:attrNameLst>
                                      </p:cBhvr>
                                    </p:animMotion>
                                    <p:animEffect transition="in" filter="fade">
                                      <p:cBhvr>
                                        <p:cTn id="24" dur="2000"/>
                                        <p:tgtEl>
                                          <p:spTgt spid="85">
                                            <p:txEl>
                                              <p:pRg st="1" end="1"/>
                                            </p:txEl>
                                          </p:spTgt>
                                        </p:tgtEl>
                                      </p:cBhvr>
                                    </p:animEffect>
                                  </p:childTnLst>
                                </p:cTn>
                              </p:par>
                              <p:par>
                                <p:cTn id="25" presetID="52" presetClass="entr" presetSubtype="0" fill="hold" grpId="0" nodeType="withEffect">
                                  <p:stCondLst>
                                    <p:cond delay="500"/>
                                  </p:stCondLst>
                                  <p:childTnLst>
                                    <p:set>
                                      <p:cBhvr>
                                        <p:cTn id="26" dur="1" fill="hold">
                                          <p:stCondLst>
                                            <p:cond delay="0"/>
                                          </p:stCondLst>
                                        </p:cTn>
                                        <p:tgtEl>
                                          <p:spTgt spid="85">
                                            <p:txEl>
                                              <p:pRg st="2" end="2"/>
                                            </p:txEl>
                                          </p:spTgt>
                                        </p:tgtEl>
                                        <p:attrNameLst>
                                          <p:attrName>style.visibility</p:attrName>
                                        </p:attrNameLst>
                                      </p:cBhvr>
                                      <p:to>
                                        <p:strVal val="visible"/>
                                      </p:to>
                                    </p:set>
                                    <p:animScale>
                                      <p:cBhvr>
                                        <p:cTn id="27" dur="2000" decel="50000" fill="hold">
                                          <p:stCondLst>
                                            <p:cond delay="0"/>
                                          </p:stCondLst>
                                        </p:cTn>
                                        <p:tgtEl>
                                          <p:spTgt spid="85">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2000" decel="50000" fill="hold">
                                          <p:stCondLst>
                                            <p:cond delay="0"/>
                                          </p:stCondLst>
                                        </p:cTn>
                                        <p:tgtEl>
                                          <p:spTgt spid="85">
                                            <p:txEl>
                                              <p:pRg st="2" end="2"/>
                                            </p:txEl>
                                          </p:spTgt>
                                        </p:tgtEl>
                                        <p:attrNameLst>
                                          <p:attrName>ppt_x</p:attrName>
                                          <p:attrName>ppt_y</p:attrName>
                                        </p:attrNameLst>
                                      </p:cBhvr>
                                    </p:animMotion>
                                    <p:animEffect transition="in" filter="fade">
                                      <p:cBhvr>
                                        <p:cTn id="29" dur="2000"/>
                                        <p:tgtEl>
                                          <p:spTgt spid="85">
                                            <p:txEl>
                                              <p:pRg st="2" end="2"/>
                                            </p:txEl>
                                          </p:spTgt>
                                        </p:tgtEl>
                                      </p:cBhvr>
                                    </p:animEffect>
                                  </p:childTnLst>
                                </p:cTn>
                              </p:par>
                              <p:par>
                                <p:cTn id="30" presetID="52" presetClass="entr" presetSubtype="0" fill="hold" grpId="0" nodeType="withEffect">
                                  <p:stCondLst>
                                    <p:cond delay="500"/>
                                  </p:stCondLst>
                                  <p:childTnLst>
                                    <p:set>
                                      <p:cBhvr>
                                        <p:cTn id="31" dur="1" fill="hold">
                                          <p:stCondLst>
                                            <p:cond delay="0"/>
                                          </p:stCondLst>
                                        </p:cTn>
                                        <p:tgtEl>
                                          <p:spTgt spid="85">
                                            <p:txEl>
                                              <p:pRg st="4" end="4"/>
                                            </p:txEl>
                                          </p:spTgt>
                                        </p:tgtEl>
                                        <p:attrNameLst>
                                          <p:attrName>style.visibility</p:attrName>
                                        </p:attrNameLst>
                                      </p:cBhvr>
                                      <p:to>
                                        <p:strVal val="visible"/>
                                      </p:to>
                                    </p:set>
                                    <p:animScale>
                                      <p:cBhvr>
                                        <p:cTn id="32" dur="2000" decel="50000" fill="hold">
                                          <p:stCondLst>
                                            <p:cond delay="0"/>
                                          </p:stCondLst>
                                        </p:cTn>
                                        <p:tgtEl>
                                          <p:spTgt spid="85">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2000" decel="50000" fill="hold">
                                          <p:stCondLst>
                                            <p:cond delay="0"/>
                                          </p:stCondLst>
                                        </p:cTn>
                                        <p:tgtEl>
                                          <p:spTgt spid="85">
                                            <p:txEl>
                                              <p:pRg st="4" end="4"/>
                                            </p:txEl>
                                          </p:spTgt>
                                        </p:tgtEl>
                                        <p:attrNameLst>
                                          <p:attrName>ppt_x</p:attrName>
                                          <p:attrName>ppt_y</p:attrName>
                                        </p:attrNameLst>
                                      </p:cBhvr>
                                    </p:animMotion>
                                    <p:animEffect transition="in" filter="fade">
                                      <p:cBhvr>
                                        <p:cTn id="34" dur="2000"/>
                                        <p:tgtEl>
                                          <p:spTgt spid="85">
                                            <p:txEl>
                                              <p:pRg st="4" end="4"/>
                                            </p:txEl>
                                          </p:spTgt>
                                        </p:tgtEl>
                                      </p:cBhvr>
                                    </p:animEffect>
                                  </p:childTnLst>
                                </p:cTn>
                              </p:par>
                              <p:par>
                                <p:cTn id="35" presetID="52" presetClass="entr" presetSubtype="0" fill="hold" grpId="0" nodeType="withEffect">
                                  <p:stCondLst>
                                    <p:cond delay="500"/>
                                  </p:stCondLst>
                                  <p:childTnLst>
                                    <p:set>
                                      <p:cBhvr>
                                        <p:cTn id="36" dur="1" fill="hold">
                                          <p:stCondLst>
                                            <p:cond delay="0"/>
                                          </p:stCondLst>
                                        </p:cTn>
                                        <p:tgtEl>
                                          <p:spTgt spid="85">
                                            <p:txEl>
                                              <p:pRg st="6" end="6"/>
                                            </p:txEl>
                                          </p:spTgt>
                                        </p:tgtEl>
                                        <p:attrNameLst>
                                          <p:attrName>style.visibility</p:attrName>
                                        </p:attrNameLst>
                                      </p:cBhvr>
                                      <p:to>
                                        <p:strVal val="visible"/>
                                      </p:to>
                                    </p:set>
                                    <p:animScale>
                                      <p:cBhvr>
                                        <p:cTn id="37" dur="2000" decel="50000" fill="hold">
                                          <p:stCondLst>
                                            <p:cond delay="0"/>
                                          </p:stCondLst>
                                        </p:cTn>
                                        <p:tgtEl>
                                          <p:spTgt spid="85">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2000" decel="50000" fill="hold">
                                          <p:stCondLst>
                                            <p:cond delay="0"/>
                                          </p:stCondLst>
                                        </p:cTn>
                                        <p:tgtEl>
                                          <p:spTgt spid="85">
                                            <p:txEl>
                                              <p:pRg st="6" end="6"/>
                                            </p:txEl>
                                          </p:spTgt>
                                        </p:tgtEl>
                                        <p:attrNameLst>
                                          <p:attrName>ppt_x</p:attrName>
                                          <p:attrName>ppt_y</p:attrName>
                                        </p:attrNameLst>
                                      </p:cBhvr>
                                    </p:animMotion>
                                    <p:animEffect transition="in" filter="fade">
                                      <p:cBhvr>
                                        <p:cTn id="39" dur="2000"/>
                                        <p:tgtEl>
                                          <p:spTgt spid="85">
                                            <p:txEl>
                                              <p:pRg st="6" end="6"/>
                                            </p:txEl>
                                          </p:spTgt>
                                        </p:tgtEl>
                                      </p:cBhvr>
                                    </p:animEffect>
                                  </p:childTnLst>
                                </p:cTn>
                              </p:par>
                              <p:par>
                                <p:cTn id="40" presetID="52" presetClass="entr" presetSubtype="0" fill="hold" grpId="0" nodeType="withEffect">
                                  <p:stCondLst>
                                    <p:cond delay="500"/>
                                  </p:stCondLst>
                                  <p:childTnLst>
                                    <p:set>
                                      <p:cBhvr>
                                        <p:cTn id="41" dur="1" fill="hold">
                                          <p:stCondLst>
                                            <p:cond delay="0"/>
                                          </p:stCondLst>
                                        </p:cTn>
                                        <p:tgtEl>
                                          <p:spTgt spid="85">
                                            <p:txEl>
                                              <p:pRg st="8" end="8"/>
                                            </p:txEl>
                                          </p:spTgt>
                                        </p:tgtEl>
                                        <p:attrNameLst>
                                          <p:attrName>style.visibility</p:attrName>
                                        </p:attrNameLst>
                                      </p:cBhvr>
                                      <p:to>
                                        <p:strVal val="visible"/>
                                      </p:to>
                                    </p:set>
                                    <p:animScale>
                                      <p:cBhvr>
                                        <p:cTn id="42" dur="2000" decel="50000" fill="hold">
                                          <p:stCondLst>
                                            <p:cond delay="0"/>
                                          </p:stCondLst>
                                        </p:cTn>
                                        <p:tgtEl>
                                          <p:spTgt spid="85">
                                            <p:txEl>
                                              <p:pRg st="8" end="8"/>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2000" decel="50000" fill="hold">
                                          <p:stCondLst>
                                            <p:cond delay="0"/>
                                          </p:stCondLst>
                                        </p:cTn>
                                        <p:tgtEl>
                                          <p:spTgt spid="85">
                                            <p:txEl>
                                              <p:pRg st="8" end="8"/>
                                            </p:txEl>
                                          </p:spTgt>
                                        </p:tgtEl>
                                        <p:attrNameLst>
                                          <p:attrName>ppt_x</p:attrName>
                                          <p:attrName>ppt_y</p:attrName>
                                        </p:attrNameLst>
                                      </p:cBhvr>
                                    </p:animMotion>
                                    <p:animEffect transition="in" filter="fade">
                                      <p:cBhvr>
                                        <p:cTn id="44" dur="2000"/>
                                        <p:tgtEl>
                                          <p:spTgt spid="8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P spid="85"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Vertical Title 3"/>
          <p:cNvSpPr>
            <a:spLocks noGrp="1"/>
          </p:cNvSpPr>
          <p:nvPr>
            <p:ph type="title"/>
          </p:nvPr>
        </p:nvSpPr>
        <p:spPr>
          <a:xfrm>
            <a:off x="5943600" y="1066800"/>
            <a:ext cx="2741613" cy="2276475"/>
          </a:xfrm>
        </p:spPr>
        <p:txBody>
          <a:bodyPr>
            <a:normAutofit/>
          </a:bodyPr>
          <a:lstStyle/>
          <a:p>
            <a:r>
              <a:rPr lang="en-US" sz="4000" dirty="0" smtClean="0">
                <a:solidFill>
                  <a:schemeClr val="accent1"/>
                </a:solidFill>
              </a:rPr>
              <a:t>Table 1.6</a:t>
            </a:r>
            <a:r>
              <a:rPr lang="en-US" dirty="0" smtClean="0">
                <a:solidFill>
                  <a:schemeClr val="accent1"/>
                </a:solidFill>
              </a:rPr>
              <a:t/>
            </a:r>
            <a:br>
              <a:rPr lang="en-US" dirty="0" smtClean="0">
                <a:solidFill>
                  <a:schemeClr val="accent1"/>
                </a:solidFill>
              </a:rPr>
            </a:br>
            <a:endParaRPr lang="en-US" dirty="0">
              <a:solidFill>
                <a:schemeClr val="accent1"/>
              </a:solidFill>
            </a:endParaRPr>
          </a:p>
        </p:txBody>
      </p:sp>
      <p:graphicFrame>
        <p:nvGraphicFramePr>
          <p:cNvPr id="192514" name="Object 2"/>
          <p:cNvGraphicFramePr>
            <a:graphicFrameLocks noChangeAspect="1"/>
          </p:cNvGraphicFramePr>
          <p:nvPr/>
        </p:nvGraphicFramePr>
        <p:xfrm>
          <a:off x="457200" y="228600"/>
          <a:ext cx="5181600" cy="6371228"/>
        </p:xfrm>
        <a:graphic>
          <a:graphicData uri="http://schemas.openxmlformats.org/presentationml/2006/ole">
            <mc:AlternateContent xmlns:mc="http://schemas.openxmlformats.org/markup-compatibility/2006">
              <mc:Choice xmlns:v="urn:schemas-microsoft-com:vml" Requires="v">
                <p:oleObj spid="_x0000_s192529" name="Document" r:id="rId5" imgW="6083300" imgH="7480300" progId="Word.Document.12">
                  <p:embed/>
                </p:oleObj>
              </mc:Choice>
              <mc:Fallback>
                <p:oleObj name="Document" r:id="rId5" imgW="6083300" imgH="7480300" progId="Word.Document.12">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28600"/>
                        <a:ext cx="5181600" cy="6371228"/>
                      </a:xfrm>
                      <a:prstGeom prst="rect">
                        <a:avLst/>
                      </a:prstGeom>
                      <a:noFill/>
                      <a:ln w="2857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9" name="Vertical Title 3"/>
          <p:cNvSpPr txBox="1">
            <a:spLocks/>
          </p:cNvSpPr>
          <p:nvPr/>
        </p:nvSpPr>
        <p:spPr>
          <a:xfrm rot="16200000">
            <a:off x="6339682" y="1127917"/>
            <a:ext cx="1981202" cy="5516563"/>
          </a:xfrm>
          <a:prstGeom prst="rect">
            <a:avLst/>
          </a:prstGeom>
        </p:spPr>
        <p:txBody>
          <a:bodyPr vert="eaVert"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accent1"/>
                </a:solidFill>
                <a:effectLst>
                  <a:outerShdw blurRad="50800" dist="50800" dir="2700000" algn="tl" rotWithShape="0">
                    <a:schemeClr val="bg1">
                      <a:alpha val="30000"/>
                    </a:schemeClr>
                  </a:outerShdw>
                </a:effectLst>
                <a:uLnTx/>
                <a:uFillTx/>
                <a:latin typeface="+mj-lt"/>
                <a:ea typeface="+mj-ea"/>
                <a:cs typeface="+mj-cs"/>
              </a:rPr>
              <a:t>X.800</a:t>
            </a:r>
            <a:br>
              <a:rPr kumimoji="0" lang="en-US" sz="4800" b="1" i="0" u="none" strike="noStrike" kern="1200" cap="none" spc="0" normalizeH="0" baseline="0" noProof="0" dirty="0" smtClean="0">
                <a:ln>
                  <a:noFill/>
                </a:ln>
                <a:solidFill>
                  <a:schemeClr val="accent1"/>
                </a:solidFill>
                <a:effectLst>
                  <a:outerShdw blurRad="50800" dist="50800" dir="2700000" algn="tl" rotWithShape="0">
                    <a:schemeClr val="bg1">
                      <a:alpha val="30000"/>
                    </a:schemeClr>
                  </a:outerShdw>
                </a:effectLst>
                <a:uLnTx/>
                <a:uFillTx/>
                <a:latin typeface="+mj-lt"/>
                <a:ea typeface="+mj-ea"/>
                <a:cs typeface="+mj-cs"/>
              </a:rPr>
            </a:br>
            <a:r>
              <a:rPr kumimoji="0" lang="en-US" sz="4800" b="1" i="0" u="none" strike="noStrike" kern="1200" cap="none" spc="0" normalizeH="0" baseline="0" noProof="0" dirty="0" smtClean="0">
                <a:ln>
                  <a:noFill/>
                </a:ln>
                <a:solidFill>
                  <a:schemeClr val="accent1"/>
                </a:solidFill>
                <a:effectLst>
                  <a:outerShdw blurRad="50800" dist="50800" dir="2700000" algn="tl" rotWithShape="0">
                    <a:schemeClr val="bg1">
                      <a:alpha val="30000"/>
                    </a:schemeClr>
                  </a:outerShdw>
                </a:effectLst>
                <a:uLnTx/>
                <a:uFillTx/>
                <a:latin typeface="+mj-lt"/>
                <a:ea typeface="+mj-ea"/>
                <a:cs typeface="+mj-cs"/>
              </a:rPr>
              <a:t>Security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accent1"/>
                </a:solidFill>
                <a:effectLst>
                  <a:outerShdw blurRad="50800" dist="50800" dir="2700000" algn="tl" rotWithShape="0">
                    <a:schemeClr val="bg1">
                      <a:alpha val="30000"/>
                    </a:schemeClr>
                  </a:outerShdw>
                </a:effectLst>
                <a:uLnTx/>
                <a:uFillTx/>
                <a:latin typeface="+mj-lt"/>
                <a:ea typeface="+mj-ea"/>
                <a:cs typeface="+mj-cs"/>
              </a:rPr>
              <a:t>Mechanisms</a:t>
            </a:r>
            <a:endParaRPr kumimoji="0" lang="en-US" sz="4800" b="1" i="0" u="none" strike="noStrike" kern="1200" cap="none" spc="0" normalizeH="0" baseline="0" noProof="0" dirty="0">
              <a:ln>
                <a:noFill/>
              </a:ln>
              <a:solidFill>
                <a:schemeClr val="accent1"/>
              </a:solidFill>
              <a:effectLst>
                <a:outerShdw blurRad="50800" dist="50800" dir="2700000" algn="tl" rotWithShape="0">
                  <a:schemeClr val="bg1">
                    <a:alpha val="30000"/>
                  </a:schemeClr>
                </a:outerShdw>
              </a:effectLst>
              <a:uLnTx/>
              <a:uFillTx/>
              <a:latin typeface="+mj-lt"/>
              <a:ea typeface="+mj-ea"/>
              <a:cs typeface="+mj-cs"/>
            </a:endParaRPr>
          </a:p>
        </p:txBody>
      </p:sp>
      <p:pic>
        <p:nvPicPr>
          <p:cNvPr id="13" name="Picture 12"/>
          <p:cNvPicPr>
            <a:picLocks noChangeAspect="1"/>
          </p:cNvPicPr>
          <p:nvPr/>
        </p:nvPicPr>
        <p:blipFill>
          <a:blip r:embed="rId7"/>
          <a:stretch>
            <a:fillRect/>
          </a:stretch>
        </p:blipFill>
        <p:spPr>
          <a:xfrm>
            <a:off x="3352800" y="4648200"/>
            <a:ext cx="1934987" cy="1447800"/>
          </a:xfrm>
          <a:prstGeom prst="rect">
            <a:avLst/>
          </a:prstGeom>
          <a:effectLst>
            <a:softEdge rad="254000"/>
          </a:effectLst>
        </p:spPr>
      </p:pic>
      <p:sp>
        <p:nvSpPr>
          <p:cNvPr id="31" name="TextBox 30"/>
          <p:cNvSpPr txBox="1"/>
          <p:nvPr/>
        </p:nvSpPr>
        <p:spPr>
          <a:xfrm>
            <a:off x="8262471" y="6200588"/>
            <a:ext cx="184666" cy="369332"/>
          </a:xfrm>
          <a:prstGeom prst="rect">
            <a:avLst/>
          </a:prstGeom>
          <a:noFill/>
        </p:spPr>
        <p:txBody>
          <a:bodyPr wrap="none" rtlCol="0">
            <a:spAutoFit/>
          </a:bodyPr>
          <a:lstStyle/>
          <a:p>
            <a:endParaRPr lang="en-US" dirty="0"/>
          </a:p>
        </p:txBody>
      </p:sp>
    </p:spTree>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381000" y="304800"/>
            <a:ext cx="8229600" cy="369332"/>
          </a:xfrm>
          <a:prstGeom prst="rect">
            <a:avLst/>
          </a:prstGeom>
          <a:noFill/>
        </p:spPr>
        <p:txBody>
          <a:bodyPr wrap="square" rtlCol="0">
            <a:spAutoFit/>
          </a:bodyPr>
          <a:lstStyle/>
          <a:p>
            <a:endParaRPr lang="en-US" dirty="0"/>
          </a:p>
        </p:txBody>
      </p:sp>
      <p:pic>
        <p:nvPicPr>
          <p:cNvPr id="7" name="Picture 6" descr="f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838200" y="-685800"/>
            <a:ext cx="6307282" cy="8162364"/>
          </a:xfrm>
          <a:prstGeom prst="rect">
            <a:avLst/>
          </a:prstGeom>
        </p:spPr>
      </p:pic>
      <p:sp>
        <p:nvSpPr>
          <p:cNvPr id="8" name="Vertical Title 7"/>
          <p:cNvSpPr>
            <a:spLocks noGrp="1"/>
          </p:cNvSpPr>
          <p:nvPr>
            <p:ph type="title" orient="vert" idx="4294967295"/>
          </p:nvPr>
        </p:nvSpPr>
        <p:spPr>
          <a:xfrm>
            <a:off x="6781800" y="0"/>
            <a:ext cx="2362200" cy="5333999"/>
          </a:xfrm>
        </p:spPr>
        <p:txBody>
          <a:bodyPr/>
          <a:lstStyle/>
          <a:p>
            <a:r>
              <a:rPr lang="en-US" dirty="0" smtClean="0">
                <a:solidFill>
                  <a:schemeClr val="accent1"/>
                </a:solidFill>
              </a:rPr>
              <a:t>Figure 1.4</a:t>
            </a:r>
            <a:br>
              <a:rPr lang="en-US" dirty="0" smtClean="0">
                <a:solidFill>
                  <a:schemeClr val="accent1"/>
                </a:solidFill>
              </a:rPr>
            </a:br>
            <a:r>
              <a:rPr lang="en-US" dirty="0" smtClean="0">
                <a:solidFill>
                  <a:schemeClr val="accent1"/>
                </a:solidFill>
              </a:rPr>
              <a:t/>
            </a:r>
            <a:br>
              <a:rPr lang="en-US" dirty="0" smtClean="0">
                <a:solidFill>
                  <a:schemeClr val="accent1"/>
                </a:solidFill>
              </a:rPr>
            </a:br>
            <a:r>
              <a:rPr lang="en-US" dirty="0" smtClean="0">
                <a:solidFill>
                  <a:schemeClr val="accent1"/>
                </a:solidFill>
              </a:rPr>
              <a:t>Security Trends</a:t>
            </a:r>
            <a:endParaRPr lang="en-US" dirty="0">
              <a:solidFill>
                <a:schemeClr val="accent1"/>
              </a:solidFill>
            </a:endParaRPr>
          </a:p>
        </p:txBody>
      </p:sp>
      <p:pic>
        <p:nvPicPr>
          <p:cNvPr id="11" name="Picture 10"/>
          <p:cNvPicPr>
            <a:picLocks noChangeAspect="1"/>
          </p:cNvPicPr>
          <p:nvPr/>
        </p:nvPicPr>
        <p:blipFill>
          <a:blip r:embed="rId5"/>
          <a:stretch>
            <a:fillRect/>
          </a:stretch>
        </p:blipFill>
        <p:spPr>
          <a:xfrm>
            <a:off x="0" y="4876800"/>
            <a:ext cx="1438729" cy="1981200"/>
          </a:xfrm>
          <a:prstGeom prst="rect">
            <a:avLst/>
          </a:prstGeom>
        </p:spPr>
      </p:pic>
    </p:spTree>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22" name="Rectangle 2"/>
          <p:cNvSpPr>
            <a:spLocks noGrp="1" noChangeArrowheads="1"/>
          </p:cNvSpPr>
          <p:nvPr>
            <p:ph type="ctrTitle"/>
          </p:nvPr>
        </p:nvSpPr>
        <p:spPr>
          <a:xfrm>
            <a:off x="5715000" y="2667000"/>
            <a:ext cx="3733800" cy="2130552"/>
          </a:xfrm>
        </p:spPr>
        <p:txBody>
          <a:bodyPr>
            <a:normAutofit fontScale="90000"/>
          </a:bodyPr>
          <a:lstStyle/>
          <a:p>
            <a:pPr algn="l"/>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solidFill>
                  <a:schemeClr val="accent1"/>
                </a:solidFill>
              </a:rPr>
              <a:t>Figure 1.5</a:t>
            </a:r>
            <a:br>
              <a:rPr lang="en-US" dirty="0" smtClean="0">
                <a:solidFill>
                  <a:schemeClr val="accent1"/>
                </a:solidFill>
              </a:rPr>
            </a:br>
            <a:r>
              <a:rPr lang="en-US" dirty="0" smtClean="0">
                <a:solidFill>
                  <a:schemeClr val="accent1"/>
                </a:solidFill>
              </a:rPr>
              <a:t/>
            </a:r>
            <a:br>
              <a:rPr lang="en-US" dirty="0" smtClean="0">
                <a:solidFill>
                  <a:schemeClr val="accent1"/>
                </a:solidFill>
              </a:rPr>
            </a:br>
            <a:r>
              <a:rPr lang="en-US" dirty="0" smtClean="0">
                <a:solidFill>
                  <a:schemeClr val="accent1"/>
                </a:solidFill>
              </a:rPr>
              <a:t>Security </a:t>
            </a:r>
            <a:r>
              <a:rPr lang="en-US" dirty="0">
                <a:solidFill>
                  <a:schemeClr val="accent1"/>
                </a:solidFill>
              </a:rPr>
              <a:t>Technologies</a:t>
            </a:r>
            <a:r>
              <a:rPr lang="en-US" dirty="0" smtClean="0">
                <a:solidFill>
                  <a:schemeClr val="accent1"/>
                </a:solidFill>
              </a:rPr>
              <a:t> </a:t>
            </a:r>
            <a:br>
              <a:rPr lang="en-US" dirty="0" smtClean="0">
                <a:solidFill>
                  <a:schemeClr val="accent1"/>
                </a:solidFill>
              </a:rPr>
            </a:br>
            <a:r>
              <a:rPr lang="en-US" dirty="0" smtClean="0">
                <a:solidFill>
                  <a:schemeClr val="accent1"/>
                </a:solidFill>
              </a:rPr>
              <a:t>Used</a:t>
            </a:r>
            <a:endParaRPr lang="en-US" dirty="0">
              <a:solidFill>
                <a:schemeClr val="accent1"/>
              </a:solidFill>
            </a:endParaRPr>
          </a:p>
        </p:txBody>
      </p:sp>
      <p:pic>
        <p:nvPicPr>
          <p:cNvPr id="4" name="Picture 3" descr="f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0" y="-242046"/>
            <a:ext cx="5486400" cy="7100046"/>
          </a:xfrm>
          <a:prstGeom prst="rect">
            <a:avLst/>
          </a:prstGeom>
          <a:solidFill>
            <a:schemeClr val="bg2">
              <a:lumMod val="20000"/>
              <a:lumOff val="80000"/>
            </a:schemeClr>
          </a:solidFill>
        </p:spPr>
      </p:pic>
    </p:spTree>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dirty="0">
                <a:solidFill>
                  <a:schemeClr val="accent1"/>
                </a:solidFill>
              </a:rPr>
              <a:t>Computer Security Strategy</a:t>
            </a:r>
          </a:p>
        </p:txBody>
      </p:sp>
      <p:graphicFrame>
        <p:nvGraphicFramePr>
          <p:cNvPr id="4" name="Content Placeholder 3"/>
          <p:cNvGraphicFramePr>
            <a:graphicFrameLocks noGrp="1"/>
          </p:cNvGraphicFramePr>
          <p:nvPr>
            <p:ph idx="1"/>
          </p:nvPr>
        </p:nvGraphicFramePr>
        <p:xfrm>
          <a:off x="457200" y="2057401"/>
          <a:ext cx="82296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dirty="0" smtClean="0">
                <a:solidFill>
                  <a:schemeClr val="accent1"/>
                </a:solidFill>
              </a:rPr>
              <a:t>Computer Security Overview</a:t>
            </a:r>
            <a:endParaRPr lang="en-AU" dirty="0">
              <a:solidFill>
                <a:schemeClr val="accent1"/>
              </a:solidFill>
            </a:endParaRPr>
          </a:p>
        </p:txBody>
      </p:sp>
      <p:sp>
        <p:nvSpPr>
          <p:cNvPr id="200707" name="Rectangle 3"/>
          <p:cNvSpPr>
            <a:spLocks noGrp="1" noChangeArrowheads="1"/>
          </p:cNvSpPr>
          <p:nvPr>
            <p:ph idx="1"/>
          </p:nvPr>
        </p:nvSpPr>
        <p:spPr>
          <a:xfrm>
            <a:off x="381000" y="1905000"/>
            <a:ext cx="8153400" cy="4343399"/>
          </a:xfrm>
        </p:spPr>
        <p:txBody>
          <a:bodyPr/>
          <a:lstStyle/>
          <a:p>
            <a:pPr>
              <a:buFont typeface="Wingdings" pitchFamily="-107" charset="2"/>
              <a:buNone/>
            </a:pPr>
            <a:r>
              <a:rPr lang="en-US" b="1" dirty="0" smtClean="0">
                <a:effectLst>
                  <a:outerShdw blurRad="38100" dist="38100" dir="2700000" algn="tl">
                    <a:srgbClr val="000000">
                      <a:alpha val="43137"/>
                    </a:srgbClr>
                  </a:outerShdw>
                </a:effectLst>
              </a:rPr>
              <a:t>	</a:t>
            </a:r>
            <a:r>
              <a:rPr lang="en-US" sz="2800" b="1" dirty="0" smtClean="0">
                <a:effectLst>
                  <a:outerShdw blurRad="38100" dist="38100" dir="2700000" algn="tl">
                    <a:srgbClr val="000000">
                      <a:alpha val="43137"/>
                    </a:srgbClr>
                  </a:outerShdw>
                </a:effectLst>
              </a:rPr>
              <a:t>The NIST Computer Security Handbook defines the term Computer Security as:</a:t>
            </a:r>
            <a:r>
              <a:rPr lang="en-US" sz="2800" dirty="0" smtClean="0">
                <a:effectLst>
                  <a:outerShdw blurRad="38100" dist="38100" dir="2700000" algn="tl">
                    <a:srgbClr val="000000">
                      <a:alpha val="43137"/>
                    </a:srgbClr>
                  </a:outerShdw>
                </a:effectLst>
              </a:rPr>
              <a:t> </a:t>
            </a:r>
          </a:p>
          <a:p>
            <a:pPr>
              <a:buFont typeface="Wingdings" pitchFamily="-107" charset="2"/>
              <a:buNone/>
            </a:pPr>
            <a:r>
              <a:rPr lang="en-US" dirty="0" smtClean="0">
                <a:effectLst>
                  <a:outerShdw blurRad="38100" dist="38100" dir="2700000" algn="tl">
                    <a:srgbClr val="000000">
                      <a:alpha val="43137"/>
                    </a:srgbClr>
                  </a:outerShdw>
                </a:effectLst>
              </a:rPr>
              <a:t>	</a:t>
            </a:r>
            <a:r>
              <a:rPr lang="en-US" sz="2800" dirty="0" smtClean="0">
                <a:effectLst>
                  <a:outerShdw blurRad="38100" dist="38100" dir="2700000" algn="tl">
                    <a:srgbClr val="000000">
                      <a:alpha val="43137"/>
                    </a:srgbClr>
                  </a:outerShdw>
                </a:effectLst>
              </a:rPr>
              <a:t>“The protection </a:t>
            </a:r>
            <a:r>
              <a:rPr lang="en-US" sz="2800" dirty="0">
                <a:effectLst>
                  <a:outerShdw blurRad="38100" dist="38100" dir="2700000" algn="tl">
                    <a:srgbClr val="000000">
                      <a:alpha val="43137"/>
                    </a:srgbClr>
                  </a:outerShdw>
                </a:effectLst>
              </a:rPr>
              <a:t>afforded to an automated information system in order to attain the applicable objectives of preserving the integrity, availability and confidentiality of information system </a:t>
            </a:r>
            <a:r>
              <a:rPr lang="en-US" sz="2800" dirty="0" smtClean="0">
                <a:effectLst>
                  <a:outerShdw blurRad="38100" dist="38100" dir="2700000" algn="tl">
                    <a:srgbClr val="000000">
                      <a:alpha val="43137"/>
                    </a:srgbClr>
                  </a:outerShdw>
                </a:effectLst>
              </a:rPr>
              <a:t>resources” </a:t>
            </a:r>
            <a:r>
              <a:rPr lang="en-US" sz="2800" dirty="0">
                <a:effectLst>
                  <a:outerShdw blurRad="38100" dist="38100" dir="2700000" algn="tl">
                    <a:srgbClr val="000000">
                      <a:alpha val="43137"/>
                    </a:srgbClr>
                  </a:outerShdw>
                </a:effectLst>
              </a:rPr>
              <a:t>(includes hardware, software, firmware, information/data, and telecommunications)</a:t>
            </a:r>
            <a:r>
              <a:rPr lang="en-US" sz="2800" dirty="0" smtClean="0">
                <a:effectLst>
                  <a:outerShdw blurRad="38100" dist="38100" dir="2700000" algn="tl">
                    <a:srgbClr val="000000">
                      <a:alpha val="43137"/>
                    </a:srgbClr>
                  </a:outerShdw>
                </a:effectLst>
              </a:rPr>
              <a:t>.</a:t>
            </a:r>
            <a:endParaRPr lang="en-AU" sz="2800" dirty="0">
              <a:effectLst>
                <a:outerShdw blurRad="38100" dist="38100" dir="2700000" algn="tl">
                  <a:srgbClr val="000000">
                    <a:alpha val="43137"/>
                  </a:srgbClr>
                </a:outerShdw>
              </a:effectLst>
              <a:latin typeface="Times" pitchFamily="-107" charset="0"/>
            </a:endParaRPr>
          </a:p>
        </p:txBody>
      </p:sp>
      <p:pic>
        <p:nvPicPr>
          <p:cNvPr id="6" name="Picture 5"/>
          <p:cNvPicPr>
            <a:picLocks noChangeAspect="1"/>
          </p:cNvPicPr>
          <p:nvPr/>
        </p:nvPicPr>
        <p:blipFill>
          <a:blip r:embed="rId3"/>
          <a:stretch>
            <a:fillRect/>
          </a:stretch>
        </p:blipFill>
        <p:spPr>
          <a:xfrm>
            <a:off x="6324600" y="5057292"/>
            <a:ext cx="2406649" cy="1800708"/>
          </a:xfrm>
          <a:prstGeom prst="rect">
            <a:avLst/>
          </a:prstGeom>
          <a:effectLst>
            <a:softEdge rad="254000"/>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Security Policy</a:t>
            </a:r>
            <a:endParaRPr lang="en-US" dirty="0">
              <a:solidFill>
                <a:schemeClr val="accent1"/>
              </a:solidFill>
            </a:endParaRPr>
          </a:p>
        </p:txBody>
      </p:sp>
      <p:sp>
        <p:nvSpPr>
          <p:cNvPr id="3" name="Content Placeholder 2"/>
          <p:cNvSpPr>
            <a:spLocks noGrp="1"/>
          </p:cNvSpPr>
          <p:nvPr>
            <p:ph sz="half" idx="1"/>
          </p:nvPr>
        </p:nvSpPr>
        <p:spPr>
          <a:xfrm>
            <a:off x="457200" y="3657600"/>
            <a:ext cx="3931920" cy="2819400"/>
          </a:xfrm>
        </p:spPr>
        <p:txBody>
          <a:bodyPr>
            <a:normAutofit/>
          </a:bodyPr>
          <a:lstStyle/>
          <a:p>
            <a:pPr marL="342900" lvl="1" indent="-342900" fontAlgn="base">
              <a:spcBef>
                <a:spcPts val="2000"/>
              </a:spcBef>
              <a:spcAft>
                <a:spcPct val="0"/>
              </a:spcAft>
              <a:buClr>
                <a:schemeClr val="accent1"/>
              </a:buClr>
            </a:pPr>
            <a:r>
              <a:rPr lang="en-US" sz="2400" dirty="0" smtClean="0"/>
              <a:t>factors to consider:</a:t>
            </a:r>
          </a:p>
          <a:p>
            <a:pPr lvl="1"/>
            <a:r>
              <a:rPr lang="en-US" dirty="0" smtClean="0"/>
              <a:t>value of the assets being protected</a:t>
            </a:r>
          </a:p>
          <a:p>
            <a:pPr lvl="1"/>
            <a:r>
              <a:rPr lang="en-US" dirty="0" smtClean="0"/>
              <a:t>vulnerabilities of the system</a:t>
            </a:r>
          </a:p>
          <a:p>
            <a:pPr lvl="1"/>
            <a:r>
              <a:rPr lang="en-US" dirty="0" smtClean="0"/>
              <a:t>potential threats and the likelihood of attacks</a:t>
            </a:r>
          </a:p>
        </p:txBody>
      </p:sp>
      <p:sp>
        <p:nvSpPr>
          <p:cNvPr id="4" name="Content Placeholder 3"/>
          <p:cNvSpPr>
            <a:spLocks noGrp="1"/>
          </p:cNvSpPr>
          <p:nvPr>
            <p:ph sz="half" idx="2"/>
          </p:nvPr>
        </p:nvSpPr>
        <p:spPr>
          <a:xfrm>
            <a:off x="4495800" y="3733800"/>
            <a:ext cx="4191000" cy="2590800"/>
          </a:xfrm>
        </p:spPr>
        <p:txBody>
          <a:bodyPr>
            <a:normAutofit/>
          </a:bodyPr>
          <a:lstStyle/>
          <a:p>
            <a:pPr marL="342900" lvl="1" indent="-342900" fontAlgn="base">
              <a:spcBef>
                <a:spcPts val="2000"/>
              </a:spcBef>
              <a:spcAft>
                <a:spcPct val="0"/>
              </a:spcAft>
              <a:buClr>
                <a:schemeClr val="accent1"/>
              </a:buClr>
            </a:pPr>
            <a:r>
              <a:rPr lang="en-US" sz="2400" dirty="0" smtClean="0"/>
              <a:t>trade-offs to consider:</a:t>
            </a:r>
          </a:p>
          <a:p>
            <a:pPr lvl="1"/>
            <a:r>
              <a:rPr lang="en-US" dirty="0" smtClean="0"/>
              <a:t>ease of use versus security</a:t>
            </a:r>
          </a:p>
          <a:p>
            <a:pPr lvl="1"/>
            <a:r>
              <a:rPr lang="en-US" dirty="0" smtClean="0"/>
              <a:t>cost of security versus cost of failure and recovery</a:t>
            </a:r>
          </a:p>
        </p:txBody>
      </p:sp>
      <p:sp>
        <p:nvSpPr>
          <p:cNvPr id="5" name="TextBox 4"/>
          <p:cNvSpPr txBox="1"/>
          <p:nvPr/>
        </p:nvSpPr>
        <p:spPr>
          <a:xfrm>
            <a:off x="457200" y="1905001"/>
            <a:ext cx="8153400" cy="1200328"/>
          </a:xfrm>
          <a:prstGeom prst="rect">
            <a:avLst/>
          </a:prstGeom>
          <a:noFill/>
        </p:spPr>
        <p:txBody>
          <a:bodyPr wrap="square" rtlCol="0">
            <a:spAutoFit/>
          </a:bodyPr>
          <a:lstStyle/>
          <a:p>
            <a:pPr marL="342900" lvl="1" indent="-342900">
              <a:spcBef>
                <a:spcPts val="2000"/>
              </a:spcBef>
              <a:buClr>
                <a:schemeClr val="accent1"/>
              </a:buClr>
              <a:buSzPct val="90000"/>
              <a:buFont typeface="Wingdings" pitchFamily="2" charset="2"/>
              <a:buChar char=""/>
            </a:pPr>
            <a:r>
              <a:rPr lang="en-US" sz="2400" b="1" dirty="0" smtClean="0">
                <a:effectLst>
                  <a:outerShdw blurRad="50800" dist="50800" dir="2700000" algn="tl" rotWithShape="0">
                    <a:schemeClr val="bg1">
                      <a:alpha val="30000"/>
                    </a:schemeClr>
                  </a:outerShdw>
                </a:effectLst>
                <a:latin typeface="+mn-lt"/>
              </a:rPr>
              <a:t>formal statement of rules and practices that specify or regulate how a system or organization provides security services to protect sensitive and critical system resources</a:t>
            </a:r>
          </a:p>
        </p:txBody>
      </p:sp>
      <p:pic>
        <p:nvPicPr>
          <p:cNvPr id="6" name="Picture 5"/>
          <p:cNvPicPr>
            <a:picLocks noChangeAspect="1"/>
          </p:cNvPicPr>
          <p:nvPr/>
        </p:nvPicPr>
        <p:blipFill>
          <a:blip r:embed="rId3"/>
          <a:stretch>
            <a:fillRect/>
          </a:stretch>
        </p:blipFill>
        <p:spPr>
          <a:xfrm>
            <a:off x="3886200" y="4876800"/>
            <a:ext cx="1869219" cy="1981200"/>
          </a:xfrm>
          <a:prstGeom prst="rect">
            <a:avLst/>
          </a:prstGeom>
          <a:scene3d>
            <a:camera prst="orthographicFront">
              <a:rot lat="0" lon="10199978" rev="0"/>
            </a:camera>
            <a:lightRig rig="threePt" dir="t"/>
          </a:scene3d>
        </p:spPr>
      </p:pic>
      <p:pic>
        <p:nvPicPr>
          <p:cNvPr id="7" name="Picture 6"/>
          <p:cNvPicPr>
            <a:picLocks noChangeAspect="1"/>
          </p:cNvPicPr>
          <p:nvPr/>
        </p:nvPicPr>
        <p:blipFill>
          <a:blip r:embed="rId4"/>
          <a:stretch>
            <a:fillRect/>
          </a:stretch>
        </p:blipFill>
        <p:spPr>
          <a:xfrm>
            <a:off x="228600" y="0"/>
            <a:ext cx="1934987" cy="1447800"/>
          </a:xfrm>
          <a:prstGeom prst="rect">
            <a:avLst/>
          </a:prstGeom>
          <a:effectLst>
            <a:softEdge rad="2540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10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10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16" dur="1000" fill="hold"/>
                                        <p:tgtEl>
                                          <p:spTgt spid="4">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3">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4" dur="1000" fill="hold"/>
                                        <p:tgtEl>
                                          <p:spTgt spid="3">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3">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dirty="0" smtClean="0">
                <a:solidFill>
                  <a:schemeClr val="accent1"/>
                </a:solidFill>
              </a:rPr>
              <a:t>Security Implementation</a:t>
            </a:r>
          </a:p>
        </p:txBody>
      </p:sp>
      <p:graphicFrame>
        <p:nvGraphicFramePr>
          <p:cNvPr id="43" name="Content Placeholder 42"/>
          <p:cNvGraphicFramePr>
            <a:graphicFrameLocks noGrp="1"/>
          </p:cNvGraphicFramePr>
          <p:nvPr>
            <p:ph idx="1"/>
          </p:nvPr>
        </p:nvGraphicFramePr>
        <p:xfrm>
          <a:off x="457200" y="1981200"/>
          <a:ext cx="8229600" cy="4571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4" name="Content Placeholder 42"/>
          <p:cNvGraphicFramePr>
            <a:graphicFrameLocks/>
          </p:cNvGraphicFramePr>
          <p:nvPr/>
        </p:nvGraphicFramePr>
        <p:xfrm>
          <a:off x="609600" y="2133600"/>
          <a:ext cx="8229600" cy="45719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5" name="TextBox 44"/>
          <p:cNvSpPr txBox="1"/>
          <p:nvPr/>
        </p:nvSpPr>
        <p:spPr>
          <a:xfrm>
            <a:off x="3657600" y="3581400"/>
            <a:ext cx="2209800" cy="1323439"/>
          </a:xfrm>
          <a:prstGeom prst="rect">
            <a:avLst/>
          </a:prstGeom>
          <a:noFill/>
        </p:spPr>
        <p:txBody>
          <a:bodyPr wrap="square" rtlCol="0">
            <a:spAutoFit/>
          </a:bodyPr>
          <a:lstStyle/>
          <a:p>
            <a:r>
              <a:rPr lang="en-US" sz="2000" b="1" dirty="0" smtClean="0"/>
              <a:t>involves four complementary courses of action:</a:t>
            </a:r>
            <a:endParaRPr lang="en-US" sz="2000" b="1"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Assurance and Evaluation</a:t>
            </a:r>
            <a:endParaRPr lang="en-US" dirty="0">
              <a:solidFill>
                <a:schemeClr val="accent1"/>
              </a:solidFill>
            </a:endParaRPr>
          </a:p>
        </p:txBody>
      </p:sp>
      <p:sp>
        <p:nvSpPr>
          <p:cNvPr id="3" name="Content Placeholder 2"/>
          <p:cNvSpPr>
            <a:spLocks noGrp="1"/>
          </p:cNvSpPr>
          <p:nvPr>
            <p:ph idx="1"/>
          </p:nvPr>
        </p:nvSpPr>
        <p:spPr>
          <a:xfrm>
            <a:off x="457200" y="2057401"/>
            <a:ext cx="8229600" cy="4191000"/>
          </a:xfrm>
        </p:spPr>
        <p:txBody>
          <a:bodyPr>
            <a:normAutofit lnSpcReduction="10000"/>
          </a:bodyPr>
          <a:lstStyle/>
          <a:p>
            <a:r>
              <a:rPr lang="en-US" dirty="0" smtClean="0"/>
              <a:t>assurance</a:t>
            </a:r>
          </a:p>
          <a:p>
            <a:pPr lvl="1"/>
            <a:r>
              <a:rPr lang="en-US" dirty="0" smtClean="0"/>
              <a:t>the </a:t>
            </a:r>
            <a:r>
              <a:rPr lang="en-US" b="0" i="1" dirty="0" smtClean="0"/>
              <a:t>degree</a:t>
            </a:r>
            <a:r>
              <a:rPr lang="en-US" dirty="0" smtClean="0"/>
              <a:t> of confidence one has that the security measures work as intended to protect the system and the information it processes</a:t>
            </a:r>
          </a:p>
          <a:p>
            <a:pPr lvl="1"/>
            <a:r>
              <a:rPr lang="en-US" dirty="0" smtClean="0"/>
              <a:t>encompasses both system design and system implementation</a:t>
            </a:r>
          </a:p>
          <a:p>
            <a:pPr marL="342900" lvl="1" indent="-342900">
              <a:spcBef>
                <a:spcPts val="2000"/>
              </a:spcBef>
              <a:buClr>
                <a:schemeClr val="accent1"/>
              </a:buClr>
            </a:pPr>
            <a:r>
              <a:rPr lang="en-US" sz="2400" smtClean="0"/>
              <a:t>evaluation</a:t>
            </a:r>
            <a:endParaRPr lang="en-US" sz="2400" dirty="0" smtClean="0"/>
          </a:p>
          <a:p>
            <a:pPr lvl="1"/>
            <a:r>
              <a:rPr lang="en-US" dirty="0" smtClean="0"/>
              <a:t>process of examining a computer product or system with respect to certain criteria</a:t>
            </a:r>
          </a:p>
          <a:p>
            <a:pPr lvl="1"/>
            <a:r>
              <a:rPr lang="en-US" dirty="0" smtClean="0"/>
              <a:t>involves testing and formal analytic or mathematical techniques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solidFill>
                  <a:schemeClr val="accent1"/>
                </a:solidFill>
              </a:rPr>
              <a:t>Summary</a:t>
            </a:r>
            <a:endParaRPr lang="en-AU" dirty="0">
              <a:solidFill>
                <a:schemeClr val="accent1"/>
              </a:solidFill>
            </a:endParaRPr>
          </a:p>
        </p:txBody>
      </p:sp>
      <p:sp>
        <p:nvSpPr>
          <p:cNvPr id="205827" name="Rectangle 3"/>
          <p:cNvSpPr>
            <a:spLocks noGrp="1" noChangeArrowheads="1"/>
          </p:cNvSpPr>
          <p:nvPr>
            <p:ph sz="half" idx="1"/>
          </p:nvPr>
        </p:nvSpPr>
        <p:spPr>
          <a:xfrm>
            <a:off x="228600" y="1981200"/>
            <a:ext cx="4160520" cy="4876800"/>
          </a:xfrm>
        </p:spPr>
        <p:txBody>
          <a:bodyPr>
            <a:normAutofit fontScale="92500" lnSpcReduction="20000"/>
          </a:bodyPr>
          <a:lstStyle/>
          <a:p>
            <a:r>
              <a:rPr lang="en-US" dirty="0"/>
              <a:t>security </a:t>
            </a:r>
            <a:r>
              <a:rPr lang="en-US" dirty="0" smtClean="0"/>
              <a:t>concepts</a:t>
            </a:r>
          </a:p>
          <a:p>
            <a:pPr lvl="1"/>
            <a:r>
              <a:rPr lang="en-US" dirty="0" smtClean="0"/>
              <a:t>CIA triad</a:t>
            </a:r>
          </a:p>
          <a:p>
            <a:pPr lvl="2">
              <a:buClr>
                <a:schemeClr val="accent2"/>
              </a:buClr>
            </a:pPr>
            <a:r>
              <a:rPr lang="en-US" dirty="0" smtClean="0"/>
              <a:t>confidentiality – preserving the disclosure of information</a:t>
            </a:r>
          </a:p>
          <a:p>
            <a:pPr lvl="2">
              <a:buClr>
                <a:schemeClr val="accent2"/>
              </a:buClr>
            </a:pPr>
            <a:r>
              <a:rPr lang="en-US" dirty="0" smtClean="0"/>
              <a:t>integrity – guarding against modification or destruction of information</a:t>
            </a:r>
          </a:p>
          <a:p>
            <a:pPr lvl="2">
              <a:buClr>
                <a:schemeClr val="accent2"/>
              </a:buClr>
            </a:pPr>
            <a:r>
              <a:rPr lang="en-US" dirty="0" smtClean="0"/>
              <a:t>availability – ensuring timely and reliable access to information</a:t>
            </a:r>
          </a:p>
          <a:p>
            <a:r>
              <a:rPr lang="en-AU" dirty="0" smtClean="0"/>
              <a:t>terminology – table 1.1</a:t>
            </a:r>
          </a:p>
          <a:p>
            <a:pPr lvl="2">
              <a:buClr>
                <a:schemeClr val="accent2"/>
              </a:buClr>
            </a:pPr>
            <a:r>
              <a:rPr lang="en-AU" sz="1838" dirty="0" smtClean="0"/>
              <a:t>threats – exploits vulnerabilities</a:t>
            </a:r>
          </a:p>
          <a:p>
            <a:pPr lvl="2">
              <a:buClr>
                <a:schemeClr val="accent2"/>
              </a:buClr>
            </a:pPr>
            <a:r>
              <a:rPr lang="en-AU" sz="1838" dirty="0" smtClean="0"/>
              <a:t>attack – a threat carried out</a:t>
            </a:r>
          </a:p>
          <a:p>
            <a:pPr lvl="2">
              <a:buClr>
                <a:schemeClr val="accent2"/>
              </a:buClr>
            </a:pPr>
            <a:r>
              <a:rPr lang="en-AU" sz="1838" dirty="0" smtClean="0"/>
              <a:t>countermeasure – means to deal with a security attack</a:t>
            </a:r>
          </a:p>
          <a:p>
            <a:pPr lvl="2">
              <a:buClr>
                <a:schemeClr val="accent2"/>
              </a:buClr>
            </a:pPr>
            <a:r>
              <a:rPr lang="en-AU" sz="1838" dirty="0" smtClean="0"/>
              <a:t>assets – hardware, software, data, communication lines, networks</a:t>
            </a:r>
          </a:p>
        </p:txBody>
      </p:sp>
      <p:sp>
        <p:nvSpPr>
          <p:cNvPr id="11" name="Content Placeholder 10"/>
          <p:cNvSpPr>
            <a:spLocks noGrp="1"/>
          </p:cNvSpPr>
          <p:nvPr>
            <p:ph sz="half" idx="2"/>
          </p:nvPr>
        </p:nvSpPr>
        <p:spPr>
          <a:xfrm>
            <a:off x="4495800" y="2133600"/>
            <a:ext cx="4419600" cy="5181600"/>
          </a:xfrm>
        </p:spPr>
        <p:txBody>
          <a:bodyPr>
            <a:normAutofit fontScale="92500" lnSpcReduction="20000"/>
          </a:bodyPr>
          <a:lstStyle/>
          <a:p>
            <a:r>
              <a:rPr lang="en-AU" dirty="0" smtClean="0"/>
              <a:t>security architecture</a:t>
            </a:r>
          </a:p>
          <a:p>
            <a:pPr lvl="1"/>
            <a:r>
              <a:rPr lang="en-AU" sz="1638" dirty="0" smtClean="0"/>
              <a:t>security services – enhances the security of systems and  information transfers, table 1.5</a:t>
            </a:r>
          </a:p>
          <a:p>
            <a:pPr lvl="1"/>
            <a:r>
              <a:rPr lang="en-AU" sz="1622" dirty="0" smtClean="0"/>
              <a:t>security mechanisms – mechanisms designed to detect, prevent, or recover from a security attack, table 1.6</a:t>
            </a:r>
          </a:p>
          <a:p>
            <a:pPr lvl="1"/>
            <a:r>
              <a:rPr lang="en-AU" sz="1622" dirty="0" smtClean="0"/>
              <a:t>security attack – any action that compromises the security of information owned by an organization</a:t>
            </a:r>
          </a:p>
          <a:p>
            <a:r>
              <a:rPr lang="en-AU" dirty="0" smtClean="0"/>
              <a:t>security trends </a:t>
            </a:r>
          </a:p>
          <a:p>
            <a:pPr lvl="1"/>
            <a:r>
              <a:rPr lang="en-AU" dirty="0" smtClean="0"/>
              <a:t>figure 1.4</a:t>
            </a:r>
          </a:p>
          <a:p>
            <a:r>
              <a:rPr lang="en-AU" dirty="0" smtClean="0"/>
              <a:t>security strategy</a:t>
            </a:r>
          </a:p>
          <a:p>
            <a:pPr lvl="1"/>
            <a:r>
              <a:rPr lang="en-AU" dirty="0" smtClean="0"/>
              <a:t>policy, implementation,          assurance and evaluation</a:t>
            </a:r>
          </a:p>
          <a:p>
            <a:pPr marL="342900" lvl="1" indent="-342900">
              <a:buClr>
                <a:schemeClr val="accent1"/>
              </a:buClr>
            </a:pPr>
            <a:r>
              <a:rPr lang="en-AU" sz="2054" dirty="0" smtClean="0"/>
              <a:t>functional requirements </a:t>
            </a:r>
          </a:p>
          <a:p>
            <a:pPr lvl="1"/>
            <a:r>
              <a:rPr lang="en-AU" sz="1765" dirty="0" smtClean="0"/>
              <a:t>table 1.4</a:t>
            </a:r>
          </a:p>
          <a:p>
            <a:pPr lvl="1"/>
            <a:endParaRPr lang="en-AU" dirty="0" smtClean="0"/>
          </a:p>
          <a:p>
            <a:pPr lvl="1">
              <a:buNone/>
            </a:pPr>
            <a:endParaRPr lang="en-AU" dirty="0" smtClean="0"/>
          </a:p>
        </p:txBody>
      </p:sp>
      <p:pic>
        <p:nvPicPr>
          <p:cNvPr id="6" name="Picture 5"/>
          <p:cNvPicPr>
            <a:picLocks noChangeAspect="1"/>
          </p:cNvPicPr>
          <p:nvPr/>
        </p:nvPicPr>
        <p:blipFill>
          <a:blip r:embed="rId3"/>
          <a:stretch>
            <a:fillRect/>
          </a:stretch>
        </p:blipFill>
        <p:spPr>
          <a:xfrm>
            <a:off x="228600" y="0"/>
            <a:ext cx="1934987" cy="1447800"/>
          </a:xfrm>
          <a:prstGeom prst="rect">
            <a:avLst/>
          </a:prstGeom>
          <a:effectLst>
            <a:softEdge rad="254000"/>
          </a:effectLst>
        </p:spPr>
      </p:pic>
      <p:pic>
        <p:nvPicPr>
          <p:cNvPr id="7" name="Picture 6"/>
          <p:cNvPicPr>
            <a:picLocks noChangeAspect="1"/>
          </p:cNvPicPr>
          <p:nvPr/>
        </p:nvPicPr>
        <p:blipFill>
          <a:blip r:embed="rId4"/>
          <a:stretch>
            <a:fillRect/>
          </a:stretch>
        </p:blipFill>
        <p:spPr>
          <a:xfrm>
            <a:off x="7696200" y="5305719"/>
            <a:ext cx="1447801" cy="1552282"/>
          </a:xfrm>
          <a:prstGeom prst="rect">
            <a:avLst/>
          </a:prstGeom>
          <a:scene3d>
            <a:camera prst="orthographicFront">
              <a:rot lat="0" lon="11699978" rev="0"/>
            </a:camera>
            <a:lightRig rig="threePt" dir="t"/>
          </a:scene3d>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ctrTitle"/>
          </p:nvPr>
        </p:nvSpPr>
        <p:spPr>
          <a:xfrm>
            <a:off x="4953000" y="0"/>
            <a:ext cx="3962400" cy="1143000"/>
          </a:xfrm>
        </p:spPr>
        <p:txBody>
          <a:bodyPr anchor="b" anchorCtr="1">
            <a:normAutofit/>
          </a:bodyPr>
          <a:lstStyle/>
          <a:p>
            <a:r>
              <a:rPr lang="en-US" dirty="0" smtClean="0"/>
              <a:t>The CIA Triad</a:t>
            </a:r>
            <a:endParaRPr lang="en-US" dirty="0"/>
          </a:p>
        </p:txBody>
      </p:sp>
      <p:sp>
        <p:nvSpPr>
          <p:cNvPr id="18" name="Subtitle 17"/>
          <p:cNvSpPr>
            <a:spLocks noGrp="1"/>
          </p:cNvSpPr>
          <p:nvPr>
            <p:ph type="subTitle" idx="1"/>
          </p:nvPr>
        </p:nvSpPr>
        <p:spPr>
          <a:xfrm>
            <a:off x="5867400" y="1676400"/>
            <a:ext cx="3455893" cy="4267200"/>
          </a:xfrm>
        </p:spPr>
        <p:txBody>
          <a:bodyPr>
            <a:normAutofit/>
          </a:bodyPr>
          <a:lstStyle/>
          <a:p>
            <a:pPr algn="l">
              <a:buFont typeface="Wingdings" charset="2"/>
              <a:buChar char="§"/>
            </a:pPr>
            <a:r>
              <a:rPr lang="en-US" sz="2800" dirty="0" smtClean="0"/>
              <a:t>Confidentiality</a:t>
            </a:r>
            <a:r>
              <a:rPr lang="en-US" dirty="0" smtClean="0"/>
              <a:t> </a:t>
            </a:r>
          </a:p>
          <a:p>
            <a:pPr lvl="1" algn="l">
              <a:buClrTx/>
              <a:buFontTx/>
              <a:buChar char="-"/>
            </a:pPr>
            <a:r>
              <a:rPr lang="en-US" dirty="0" smtClean="0"/>
              <a:t> data confidentiality</a:t>
            </a:r>
          </a:p>
          <a:p>
            <a:pPr lvl="1" algn="l">
              <a:buClrTx/>
              <a:buFontTx/>
              <a:buChar char="-"/>
            </a:pPr>
            <a:r>
              <a:rPr lang="en-US" dirty="0" smtClean="0"/>
              <a:t> privacy</a:t>
            </a:r>
          </a:p>
          <a:p>
            <a:pPr lvl="1" algn="l"/>
            <a:endParaRPr lang="en-US" dirty="0" smtClean="0"/>
          </a:p>
          <a:p>
            <a:pPr algn="l">
              <a:buFont typeface="Wingdings" charset="2"/>
              <a:buChar char="§"/>
            </a:pPr>
            <a:r>
              <a:rPr lang="en-US" sz="2800" dirty="0" smtClean="0"/>
              <a:t>Integrity</a:t>
            </a:r>
          </a:p>
          <a:p>
            <a:pPr lvl="1" algn="l"/>
            <a:r>
              <a:rPr lang="en-US" dirty="0" smtClean="0"/>
              <a:t>- data integrity</a:t>
            </a:r>
          </a:p>
          <a:p>
            <a:pPr lvl="1" algn="l"/>
            <a:r>
              <a:rPr lang="en-US" dirty="0" smtClean="0"/>
              <a:t>- system integrity</a:t>
            </a:r>
          </a:p>
        </p:txBody>
      </p:sp>
      <p:pic>
        <p:nvPicPr>
          <p:cNvPr id="6" name="Picture Placeholder 5" descr="f1.pdf"/>
          <p:cNvPicPr>
            <a:picLocks noGrp="1" noChangeAspect="1"/>
          </p:cNvPicPr>
          <p:nvPr>
            <p:ph type="pic" sz="quarter" idx="13"/>
          </p:nvPr>
        </p:nvPicPr>
        <mc:AlternateContent xmlns:mc="http://schemas.openxmlformats.org/markup-compatibility/2006">
          <mc:Choice xmlns:ma="http://schemas.microsoft.com/office/mac/drawingml/2008/main" xmlns:mv="urn:schemas-microsoft-com:mac:vml" xmlns="" Requires="ma">
            <p:blipFill>
              <a:blip r:embed="rId3"/>
              <a:srcRect l="-15426" r="-15426"/>
              <a:stretch>
                <a:fillRect/>
              </a:stretch>
            </p:blipFill>
          </mc:Choice>
          <mc:Fallback>
            <p:blipFill>
              <a:blip r:embed="rId4"/>
              <a:srcRect l="-15426" r="-15426"/>
              <a:stretch>
                <a:fillRect/>
              </a:stretch>
            </p:blipFill>
          </mc:Fallback>
        </mc:AlternateContent>
        <p:spPr>
          <a:xfrm>
            <a:off x="-304800" y="0"/>
            <a:ext cx="6009153" cy="5943600"/>
          </a:xfrm>
        </p:spPr>
      </p:pic>
      <p:sp>
        <p:nvSpPr>
          <p:cNvPr id="19" name="TextBox 18"/>
          <p:cNvSpPr txBox="1"/>
          <p:nvPr/>
        </p:nvSpPr>
        <p:spPr>
          <a:xfrm>
            <a:off x="6019800" y="5334000"/>
            <a:ext cx="2608659" cy="800219"/>
          </a:xfrm>
          <a:prstGeom prst="rect">
            <a:avLst/>
          </a:prstGeom>
          <a:noFill/>
        </p:spPr>
        <p:txBody>
          <a:bodyPr wrap="square" rtlCol="0">
            <a:spAutoFit/>
          </a:bodyPr>
          <a:lstStyle/>
          <a:p>
            <a:pPr>
              <a:buClr>
                <a:schemeClr val="accent1"/>
              </a:buClr>
              <a:buFont typeface="Wingdings" charset="2"/>
              <a:buChar char="§"/>
            </a:pPr>
            <a:r>
              <a:rPr lang="en-US" sz="2800" b="1" dirty="0" smtClean="0">
                <a:effectLst>
                  <a:outerShdw blurRad="38100" dist="38100" dir="2700000" algn="tl">
                    <a:srgbClr val="000000">
                      <a:alpha val="43137"/>
                    </a:srgbClr>
                  </a:outerShdw>
                </a:effectLst>
                <a:latin typeface="+mn-lt"/>
              </a:rPr>
              <a:t>Availability</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smtClean="0"/>
              <a:t>Key Security Concepts</a:t>
            </a:r>
            <a:endParaRPr lang="en-US" dirty="0"/>
          </a:p>
        </p:txBody>
      </p:sp>
      <p:graphicFrame>
        <p:nvGraphicFramePr>
          <p:cNvPr id="24" name="Content Placeholder 23"/>
          <p:cNvGraphicFramePr>
            <a:graphicFrameLocks noGrp="1"/>
          </p:cNvGraphicFramePr>
          <p:nvPr>
            <p:ph idx="1"/>
          </p:nvPr>
        </p:nvGraphicFramePr>
        <p:xfrm>
          <a:off x="457200" y="1905000"/>
          <a:ext cx="8229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normAutofit/>
          </a:bodyPr>
          <a:lstStyle/>
          <a:p>
            <a:r>
              <a:rPr lang="en-US" dirty="0">
                <a:solidFill>
                  <a:schemeClr val="accent1"/>
                </a:solidFill>
                <a:effectLst/>
              </a:rPr>
              <a:t>Computer Security Challenges</a:t>
            </a:r>
          </a:p>
        </p:txBody>
      </p:sp>
      <p:sp>
        <p:nvSpPr>
          <p:cNvPr id="11" name="Content Placeholder 10"/>
          <p:cNvSpPr>
            <a:spLocks noGrp="1"/>
          </p:cNvSpPr>
          <p:nvPr>
            <p:ph sz="half" idx="1"/>
          </p:nvPr>
        </p:nvSpPr>
        <p:spPr>
          <a:xfrm>
            <a:off x="381000" y="1905000"/>
            <a:ext cx="4008120" cy="4648200"/>
          </a:xfrm>
        </p:spPr>
        <p:txBody>
          <a:bodyPr>
            <a:normAutofit lnSpcReduction="10000"/>
          </a:bodyPr>
          <a:lstStyle/>
          <a:p>
            <a:r>
              <a:rPr lang="en-US" dirty="0" smtClean="0"/>
              <a:t>computer security is not as simple as it might first appear to the novice</a:t>
            </a:r>
          </a:p>
          <a:p>
            <a:r>
              <a:rPr lang="en-US" dirty="0" smtClean="0"/>
              <a:t>potential attacks on the security features must be considered</a:t>
            </a:r>
          </a:p>
          <a:p>
            <a:r>
              <a:rPr lang="en-US" dirty="0" smtClean="0"/>
              <a:t>procedures used to provide particular services are often counterintuitive</a:t>
            </a:r>
          </a:p>
          <a:p>
            <a:r>
              <a:rPr lang="en-US" dirty="0" smtClean="0"/>
              <a:t>physical and logical placement needs to be determined</a:t>
            </a:r>
          </a:p>
          <a:p>
            <a:r>
              <a:rPr lang="en-US" dirty="0" smtClean="0"/>
              <a:t>additional algorithms or protocols may be involved</a:t>
            </a:r>
          </a:p>
        </p:txBody>
      </p:sp>
      <p:sp>
        <p:nvSpPr>
          <p:cNvPr id="12" name="Content Placeholder 11"/>
          <p:cNvSpPr>
            <a:spLocks noGrp="1"/>
          </p:cNvSpPr>
          <p:nvPr>
            <p:ph sz="half" idx="2"/>
          </p:nvPr>
        </p:nvSpPr>
        <p:spPr>
          <a:xfrm>
            <a:off x="4754880" y="1905000"/>
            <a:ext cx="3931920" cy="4648200"/>
          </a:xfrm>
        </p:spPr>
        <p:txBody>
          <a:bodyPr>
            <a:normAutofit lnSpcReduction="10000"/>
          </a:bodyPr>
          <a:lstStyle/>
          <a:p>
            <a:r>
              <a:rPr lang="en-US" dirty="0" smtClean="0"/>
              <a:t>attackers only need to find a single weakness, the developer needs to find all weaknesses</a:t>
            </a:r>
          </a:p>
          <a:p>
            <a:r>
              <a:rPr lang="en-US" dirty="0" smtClean="0"/>
              <a:t>users and system managers tend to not see the benefits of security until a failure occurs</a:t>
            </a:r>
          </a:p>
          <a:p>
            <a:r>
              <a:rPr lang="en-US" dirty="0" smtClean="0"/>
              <a:t>security requires regular and constant monitoring</a:t>
            </a:r>
          </a:p>
          <a:p>
            <a:r>
              <a:rPr lang="en-US" dirty="0" smtClean="0"/>
              <a:t>is often an afterthought to be incorporated into a system after the design is complete</a:t>
            </a:r>
          </a:p>
          <a:p>
            <a:r>
              <a:rPr lang="en-US" dirty="0" smtClean="0"/>
              <a:t>thought of as an impediment to efficient and user-friendly operation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75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8" accel="50000" decel="50000" fill="hold" grpId="0" nodeType="afterEffect">
                                  <p:stCondLst>
                                    <p:cond delay="750"/>
                                  </p:stCondLst>
                                  <p:childTnLst>
                                    <p:set>
                                      <p:cBhvr>
                                        <p:cTn id="11" dur="1" fill="hold">
                                          <p:stCondLst>
                                            <p:cond delay="0"/>
                                          </p:stCondLst>
                                        </p:cTn>
                                        <p:tgtEl>
                                          <p:spTgt spid="11">
                                            <p:txEl>
                                              <p:pRg st="1" end="1"/>
                                            </p:txEl>
                                          </p:spTgt>
                                        </p:tgtEl>
                                        <p:attrNameLst>
                                          <p:attrName>style.visibility</p:attrName>
                                        </p:attrNameLst>
                                      </p:cBhvr>
                                      <p:to>
                                        <p:strVal val="visible"/>
                                      </p:to>
                                    </p:set>
                                    <p:anim calcmode="lin" valueType="num">
                                      <p:cBhvr additive="base">
                                        <p:cTn id="12"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2" presetClass="entr" presetSubtype="8" accel="50000" decel="50000" fill="hold" grpId="0" nodeType="afterEffect">
                                  <p:stCondLst>
                                    <p:cond delay="750"/>
                                  </p:stCondLst>
                                  <p:childTnLst>
                                    <p:set>
                                      <p:cBhvr>
                                        <p:cTn id="16" dur="1" fill="hold">
                                          <p:stCondLst>
                                            <p:cond delay="0"/>
                                          </p:stCondLst>
                                        </p:cTn>
                                        <p:tgtEl>
                                          <p:spTgt spid="11">
                                            <p:txEl>
                                              <p:pRg st="2" end="2"/>
                                            </p:txEl>
                                          </p:spTgt>
                                        </p:tgtEl>
                                        <p:attrNameLst>
                                          <p:attrName>style.visibility</p:attrName>
                                        </p:attrNameLst>
                                      </p:cBhvr>
                                      <p:to>
                                        <p:strVal val="visible"/>
                                      </p:to>
                                    </p:set>
                                    <p:anim calcmode="lin" valueType="num">
                                      <p:cBhvr additive="base">
                                        <p:cTn id="17"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3750"/>
                            </p:stCondLst>
                            <p:childTnLst>
                              <p:par>
                                <p:cTn id="20" presetID="2" presetClass="entr" presetSubtype="8" accel="50000" decel="50000" fill="hold" grpId="0" nodeType="afterEffect">
                                  <p:stCondLst>
                                    <p:cond delay="750"/>
                                  </p:stCondLst>
                                  <p:childTnLst>
                                    <p:set>
                                      <p:cBhvr>
                                        <p:cTn id="21" dur="1" fill="hold">
                                          <p:stCondLst>
                                            <p:cond delay="0"/>
                                          </p:stCondLst>
                                        </p:cTn>
                                        <p:tgtEl>
                                          <p:spTgt spid="11">
                                            <p:txEl>
                                              <p:pRg st="3" end="3"/>
                                            </p:txEl>
                                          </p:spTgt>
                                        </p:tgtEl>
                                        <p:attrNameLst>
                                          <p:attrName>style.visibility</p:attrName>
                                        </p:attrNameLst>
                                      </p:cBhvr>
                                      <p:to>
                                        <p:strVal val="visible"/>
                                      </p:to>
                                    </p:set>
                                    <p:anim calcmode="lin" valueType="num">
                                      <p:cBhvr additive="base">
                                        <p:cTn id="22" dur="500" fill="hold"/>
                                        <p:tgtEl>
                                          <p:spTgt spid="11">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5000"/>
                            </p:stCondLst>
                            <p:childTnLst>
                              <p:par>
                                <p:cTn id="25" presetID="2" presetClass="entr" presetSubtype="8" accel="50000" decel="50000" fill="hold" grpId="0" nodeType="afterEffect">
                                  <p:stCondLst>
                                    <p:cond delay="75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6250"/>
                            </p:stCondLst>
                            <p:childTnLst>
                              <p:par>
                                <p:cTn id="30" presetID="2" presetClass="entr" presetSubtype="2" accel="50000" decel="50000" fill="hold" grpId="0" nodeType="afterEffect">
                                  <p:stCondLst>
                                    <p:cond delay="750"/>
                                  </p:stCondLst>
                                  <p:childTnLst>
                                    <p:set>
                                      <p:cBhvr>
                                        <p:cTn id="31" dur="1" fill="hold">
                                          <p:stCondLst>
                                            <p:cond delay="0"/>
                                          </p:stCondLst>
                                        </p:cTn>
                                        <p:tgtEl>
                                          <p:spTgt spid="12">
                                            <p:txEl>
                                              <p:pRg st="0" end="0"/>
                                            </p:txEl>
                                          </p:spTgt>
                                        </p:tgtEl>
                                        <p:attrNameLst>
                                          <p:attrName>style.visibility</p:attrName>
                                        </p:attrNameLst>
                                      </p:cBhvr>
                                      <p:to>
                                        <p:strVal val="visible"/>
                                      </p:to>
                                    </p:set>
                                    <p:anim calcmode="lin" valueType="num">
                                      <p:cBhvr additive="base">
                                        <p:cTn id="3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34" fill="hold">
                            <p:stCondLst>
                              <p:cond delay="7500"/>
                            </p:stCondLst>
                            <p:childTnLst>
                              <p:par>
                                <p:cTn id="35" presetID="2" presetClass="entr" presetSubtype="2" accel="50000" decel="50000" fill="hold" grpId="0" nodeType="afterEffect">
                                  <p:stCondLst>
                                    <p:cond delay="750"/>
                                  </p:stCondLst>
                                  <p:childTnLst>
                                    <p:set>
                                      <p:cBhvr>
                                        <p:cTn id="36" dur="1" fill="hold">
                                          <p:stCondLst>
                                            <p:cond delay="0"/>
                                          </p:stCondLst>
                                        </p:cTn>
                                        <p:tgtEl>
                                          <p:spTgt spid="12">
                                            <p:txEl>
                                              <p:pRg st="1" end="1"/>
                                            </p:txEl>
                                          </p:spTgt>
                                        </p:tgtEl>
                                        <p:attrNameLst>
                                          <p:attrName>style.visibility</p:attrName>
                                        </p:attrNameLst>
                                      </p:cBhvr>
                                      <p:to>
                                        <p:strVal val="visible"/>
                                      </p:to>
                                    </p:set>
                                    <p:anim calcmode="lin" valueType="num">
                                      <p:cBhvr additive="base">
                                        <p:cTn id="37"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par>
                          <p:cTn id="39" fill="hold">
                            <p:stCondLst>
                              <p:cond delay="8750"/>
                            </p:stCondLst>
                            <p:childTnLst>
                              <p:par>
                                <p:cTn id="40" presetID="2" presetClass="entr" presetSubtype="2" accel="50000" decel="50000" fill="hold" grpId="0" nodeType="afterEffect">
                                  <p:stCondLst>
                                    <p:cond delay="750"/>
                                  </p:stCondLst>
                                  <p:childTnLst>
                                    <p:set>
                                      <p:cBhvr>
                                        <p:cTn id="41" dur="1" fill="hold">
                                          <p:stCondLst>
                                            <p:cond delay="0"/>
                                          </p:stCondLst>
                                        </p:cTn>
                                        <p:tgtEl>
                                          <p:spTgt spid="12">
                                            <p:txEl>
                                              <p:pRg st="2" end="2"/>
                                            </p:txEl>
                                          </p:spTgt>
                                        </p:tgtEl>
                                        <p:attrNameLst>
                                          <p:attrName>style.visibility</p:attrName>
                                        </p:attrNameLst>
                                      </p:cBhvr>
                                      <p:to>
                                        <p:strVal val="visible"/>
                                      </p:to>
                                    </p:set>
                                    <p:anim calcmode="lin" valueType="num">
                                      <p:cBhvr additive="base">
                                        <p:cTn id="42" dur="5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par>
                          <p:cTn id="44" fill="hold">
                            <p:stCondLst>
                              <p:cond delay="10000"/>
                            </p:stCondLst>
                            <p:childTnLst>
                              <p:par>
                                <p:cTn id="45" presetID="2" presetClass="entr" presetSubtype="2" accel="50000" decel="50000" fill="hold" grpId="0" nodeType="afterEffect">
                                  <p:stCondLst>
                                    <p:cond delay="750"/>
                                  </p:stCondLst>
                                  <p:childTnLst>
                                    <p:set>
                                      <p:cBhvr>
                                        <p:cTn id="46" dur="1" fill="hold">
                                          <p:stCondLst>
                                            <p:cond delay="0"/>
                                          </p:stCondLst>
                                        </p:cTn>
                                        <p:tgtEl>
                                          <p:spTgt spid="12">
                                            <p:txEl>
                                              <p:pRg st="3" end="3"/>
                                            </p:txEl>
                                          </p:spTgt>
                                        </p:tgtEl>
                                        <p:attrNameLst>
                                          <p:attrName>style.visibility</p:attrName>
                                        </p:attrNameLst>
                                      </p:cBhvr>
                                      <p:to>
                                        <p:strVal val="visible"/>
                                      </p:to>
                                    </p:set>
                                    <p:anim calcmode="lin" valueType="num">
                                      <p:cBhvr additive="base">
                                        <p:cTn id="47" dur="500" fill="hold"/>
                                        <p:tgtEl>
                                          <p:spTgt spid="12">
                                            <p:txEl>
                                              <p:pRg st="3" end="3"/>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par>
                          <p:cTn id="49" fill="hold">
                            <p:stCondLst>
                              <p:cond delay="11250"/>
                            </p:stCondLst>
                            <p:childTnLst>
                              <p:par>
                                <p:cTn id="50" presetID="2" presetClass="entr" presetSubtype="2" accel="50000" decel="50000" fill="hold" grpId="0" nodeType="afterEffect">
                                  <p:stCondLst>
                                    <p:cond delay="750"/>
                                  </p:stCondLst>
                                  <p:childTnLst>
                                    <p:set>
                                      <p:cBhvr>
                                        <p:cTn id="51" dur="1" fill="hold">
                                          <p:stCondLst>
                                            <p:cond delay="0"/>
                                          </p:stCondLst>
                                        </p:cTn>
                                        <p:tgtEl>
                                          <p:spTgt spid="12">
                                            <p:txEl>
                                              <p:pRg st="4" end="4"/>
                                            </p:txEl>
                                          </p:spTgt>
                                        </p:tgtEl>
                                        <p:attrNameLst>
                                          <p:attrName>style.visibility</p:attrName>
                                        </p:attrNameLst>
                                      </p:cBhvr>
                                      <p:to>
                                        <p:strVal val="visible"/>
                                      </p:to>
                                    </p:set>
                                    <p:anim calcmode="lin" valueType="num">
                                      <p:cBhvr additive="base">
                                        <p:cTn id="52" dur="500" fill="hold"/>
                                        <p:tgtEl>
                                          <p:spTgt spid="12">
                                            <p:txEl>
                                              <p:pRg st="4" end="4"/>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Vertical Title 21"/>
          <p:cNvSpPr>
            <a:spLocks noGrp="1"/>
          </p:cNvSpPr>
          <p:nvPr>
            <p:ph type="title" orient="vert" idx="4294967295"/>
          </p:nvPr>
        </p:nvSpPr>
        <p:spPr>
          <a:xfrm>
            <a:off x="6934200" y="0"/>
            <a:ext cx="2209800" cy="5943600"/>
          </a:xfrm>
        </p:spPr>
        <p:txBody>
          <a:bodyPr>
            <a:normAutofit/>
          </a:bodyPr>
          <a:lstStyle/>
          <a:p>
            <a:pPr>
              <a:spcBef>
                <a:spcPts val="0"/>
              </a:spcBef>
            </a:pPr>
            <a:r>
              <a:rPr lang="en-US" sz="3111" dirty="0" smtClean="0">
                <a:solidFill>
                  <a:schemeClr val="accent1"/>
                </a:solidFill>
              </a:rPr>
              <a:t>Table 1.1</a:t>
            </a:r>
            <a:br>
              <a:rPr lang="en-US" sz="3111" dirty="0" smtClean="0">
                <a:solidFill>
                  <a:schemeClr val="accent1"/>
                </a:solidFill>
              </a:rPr>
            </a:br>
            <a:r>
              <a:rPr lang="en-US" sz="3111" dirty="0" smtClean="0">
                <a:solidFill>
                  <a:schemeClr val="accent1"/>
                </a:solidFill>
              </a:rPr>
              <a:t>   </a:t>
            </a:r>
            <a:br>
              <a:rPr lang="en-US" sz="3111" dirty="0" smtClean="0">
                <a:solidFill>
                  <a:schemeClr val="accent1"/>
                </a:solidFill>
              </a:rPr>
            </a:br>
            <a:r>
              <a:rPr lang="en-US" sz="2800" dirty="0" smtClean="0">
                <a:solidFill>
                  <a:schemeClr val="accent1"/>
                </a:solidFill>
              </a:rPr>
              <a:t>Computer Security</a:t>
            </a:r>
            <a:br>
              <a:rPr lang="en-US" sz="2800" dirty="0" smtClean="0">
                <a:solidFill>
                  <a:schemeClr val="accent1"/>
                </a:solidFill>
              </a:rPr>
            </a:br>
            <a:r>
              <a:rPr lang="en-US" sz="2800" dirty="0" smtClean="0">
                <a:solidFill>
                  <a:schemeClr val="accent1"/>
                </a:solidFill>
              </a:rPr>
              <a:t>Terminology</a:t>
            </a:r>
            <a:r>
              <a:rPr lang="en-US" sz="2667" dirty="0" smtClean="0">
                <a:solidFill>
                  <a:schemeClr val="accent1"/>
                </a:solidFill>
              </a:rPr>
              <a:t/>
            </a:r>
            <a:br>
              <a:rPr lang="en-US" sz="2667" dirty="0" smtClean="0">
                <a:solidFill>
                  <a:schemeClr val="accent1"/>
                </a:solidFill>
              </a:rPr>
            </a:br>
            <a:r>
              <a:rPr lang="en-US" sz="2667" dirty="0" smtClean="0">
                <a:solidFill>
                  <a:schemeClr val="accent1"/>
                </a:solidFill>
              </a:rPr>
              <a:t> </a:t>
            </a:r>
            <a:r>
              <a:rPr lang="en-US" sz="1778" dirty="0" smtClean="0">
                <a:solidFill>
                  <a:schemeClr val="accent1"/>
                </a:solidFill>
                <a:effectLst>
                  <a:outerShdw blurRad="38100" dist="38100" dir="2700000" algn="tl">
                    <a:srgbClr val="000000">
                      <a:alpha val="43137"/>
                    </a:srgbClr>
                  </a:outerShdw>
                </a:effectLst>
              </a:rPr>
              <a:t>RFC 2828, </a:t>
            </a:r>
            <a:r>
              <a:rPr lang="en-US" sz="1778" i="1" dirty="0" smtClean="0">
                <a:solidFill>
                  <a:schemeClr val="accent1"/>
                </a:solidFill>
                <a:effectLst>
                  <a:outerShdw blurRad="38100" dist="38100" dir="2700000" algn="tl">
                    <a:srgbClr val="000000">
                      <a:alpha val="43137"/>
                    </a:srgbClr>
                  </a:outerShdw>
                </a:effectLst>
              </a:rPr>
              <a:t>Internet Security Glossary</a:t>
            </a:r>
            <a:r>
              <a:rPr lang="en-US" sz="1778" dirty="0" smtClean="0">
                <a:solidFill>
                  <a:schemeClr val="accent1"/>
                </a:solidFill>
                <a:effectLst>
                  <a:outerShdw blurRad="38100" dist="38100" dir="2700000" algn="tl">
                    <a:srgbClr val="000000">
                      <a:alpha val="43137"/>
                    </a:srgbClr>
                  </a:outerShdw>
                </a:effectLst>
              </a:rPr>
              <a:t>, May 2000</a:t>
            </a:r>
            <a:r>
              <a:rPr lang="en-US" dirty="0" smtClean="0">
                <a:solidFill>
                  <a:schemeClr val="accent1"/>
                </a:solidFill>
              </a:rPr>
              <a:t/>
            </a:r>
            <a:br>
              <a:rPr lang="en-US" dirty="0" smtClean="0">
                <a:solidFill>
                  <a:schemeClr val="accent1"/>
                </a:solidFill>
              </a:rPr>
            </a:br>
            <a:endParaRPr lang="en-US" dirty="0">
              <a:solidFill>
                <a:schemeClr val="accent1"/>
              </a:solidFill>
            </a:endParaRPr>
          </a:p>
        </p:txBody>
      </p:sp>
      <p:graphicFrame>
        <p:nvGraphicFramePr>
          <p:cNvPr id="55299" name="Object 3"/>
          <p:cNvGraphicFramePr>
            <a:graphicFrameLocks noChangeAspect="1"/>
          </p:cNvGraphicFramePr>
          <p:nvPr/>
        </p:nvGraphicFramePr>
        <p:xfrm>
          <a:off x="0" y="0"/>
          <a:ext cx="6843712" cy="6858000"/>
        </p:xfrm>
        <a:graphic>
          <a:graphicData uri="http://schemas.openxmlformats.org/presentationml/2006/ole">
            <mc:AlternateContent xmlns:mc="http://schemas.openxmlformats.org/markup-compatibility/2006">
              <mc:Choice xmlns:v="urn:schemas-microsoft-com:vml" Requires="v">
                <p:oleObj spid="_x0000_s55314" name="Document" r:id="rId4" imgW="5930900" imgH="6845300" progId="Word.Document.12">
                  <p:link updateAutomatic="1"/>
                </p:oleObj>
              </mc:Choice>
              <mc:Fallback>
                <p:oleObj name="Document" r:id="rId4" imgW="5930900" imgH="6845300" progId="Word.Document.12">
                  <p:link updateAutomatic="1"/>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84371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5" name="Picture 4"/>
          <p:cNvPicPr>
            <a:picLocks noChangeAspect="1"/>
          </p:cNvPicPr>
          <p:nvPr/>
        </p:nvPicPr>
        <p:blipFill>
          <a:blip r:embed="rId6"/>
          <a:stretch>
            <a:fillRect/>
          </a:stretch>
        </p:blipFill>
        <p:spPr>
          <a:xfrm>
            <a:off x="6858000" y="4648200"/>
            <a:ext cx="2008698" cy="2209800"/>
          </a:xfrm>
          <a:prstGeom prst="rect">
            <a:avLst/>
          </a:prstGeom>
        </p:spPr>
      </p:pic>
    </p:spTree>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0" y="0"/>
            <a:ext cx="9144000" cy="1600200"/>
          </a:xfrm>
        </p:spPr>
        <p:txBody>
          <a:bodyPr>
            <a:normAutofit fontScale="90000"/>
          </a:bodyPr>
          <a:lstStyle/>
          <a:p>
            <a:r>
              <a:rPr lang="en-US" dirty="0" smtClean="0">
                <a:solidFill>
                  <a:schemeClr val="accent1"/>
                </a:solidFill>
              </a:rPr>
              <a:t/>
            </a:r>
            <a:br>
              <a:rPr lang="en-US" dirty="0" smtClean="0">
                <a:solidFill>
                  <a:schemeClr val="accent1"/>
                </a:solidFill>
              </a:rPr>
            </a:br>
            <a:r>
              <a:rPr lang="en-US" dirty="0" smtClean="0">
                <a:solidFill>
                  <a:schemeClr val="accent1"/>
                </a:solidFill>
              </a:rPr>
              <a:t/>
            </a:r>
            <a:br>
              <a:rPr lang="en-US" dirty="0" smtClean="0">
                <a:solidFill>
                  <a:schemeClr val="accent1"/>
                </a:solidFill>
              </a:rPr>
            </a:br>
            <a:r>
              <a:rPr lang="en-US" dirty="0" smtClean="0">
                <a:solidFill>
                  <a:schemeClr val="accent1"/>
                </a:solidFill>
              </a:rPr>
              <a:t>Figure 1.2</a:t>
            </a:r>
            <a:br>
              <a:rPr lang="en-US" dirty="0" smtClean="0">
                <a:solidFill>
                  <a:schemeClr val="accent1"/>
                </a:solidFill>
              </a:rPr>
            </a:br>
            <a:r>
              <a:rPr lang="en-US" dirty="0" smtClean="0">
                <a:solidFill>
                  <a:schemeClr val="accent1"/>
                </a:solidFill>
              </a:rPr>
              <a:t>Security Concepts and Relationships</a:t>
            </a:r>
            <a:br>
              <a:rPr lang="en-US" dirty="0" smtClean="0">
                <a:solidFill>
                  <a:schemeClr val="accent1"/>
                </a:solidFill>
              </a:rPr>
            </a:br>
            <a:r>
              <a:rPr lang="en-US" dirty="0" smtClean="0">
                <a:solidFill>
                  <a:schemeClr val="accent1"/>
                </a:solidFill>
              </a:rPr>
              <a:t/>
            </a:r>
            <a:br>
              <a:rPr lang="en-US" dirty="0" smtClean="0">
                <a:solidFill>
                  <a:schemeClr val="accent1"/>
                </a:solidFill>
              </a:rPr>
            </a:br>
            <a:endParaRPr lang="en-US" dirty="0">
              <a:solidFill>
                <a:schemeClr val="accent1"/>
              </a:solidFill>
            </a:endParaRPr>
          </a:p>
        </p:txBody>
      </p:sp>
      <p:pic>
        <p:nvPicPr>
          <p:cNvPr id="212996" name="Picture 4" descr="&#10;Fig1.2.pdf                                                     00ABB570  Mnementh                      BEAE7A2F:"/>
          <p:cNvPicPr>
            <a:picLocks noChangeAspect="1" noChangeArrowheads="1"/>
          </p:cNvPicPr>
          <p:nvPr/>
        </p:nvPicPr>
        <p:blipFill>
          <a:blip r:embed="rId3">
            <a:alphaModFix/>
          </a:blip>
          <a:srcRect l="6949" t="25056" r="6949" b="28636"/>
          <a:stretch>
            <a:fillRect/>
          </a:stretch>
        </p:blipFill>
        <p:spPr bwMode="auto">
          <a:xfrm>
            <a:off x="1219200" y="2057400"/>
            <a:ext cx="6491563" cy="4470087"/>
          </a:xfrm>
          <a:prstGeom prst="rect">
            <a:avLst/>
          </a:prstGeom>
          <a:noFill/>
          <a:ln w="25400">
            <a:solidFill>
              <a:schemeClr val="accent1"/>
            </a:solidFill>
            <a:prstDash val="solid"/>
          </a:ln>
          <a:effectLst>
            <a:glow rad="38100">
              <a:schemeClr val="accent1">
                <a:alpha val="75000"/>
              </a:schemeClr>
            </a:glow>
            <a:outerShdw blurRad="50800" dist="38100" dir="2700000" sx="73000" sy="73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7315200" y="4276725"/>
            <a:ext cx="2581275" cy="2581275"/>
          </a:xfrm>
          <a:prstGeom prst="rect">
            <a:avLst/>
          </a:prstGeom>
        </p:spPr>
      </p:pic>
    </p:spTree>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normAutofit fontScale="90000"/>
          </a:bodyPr>
          <a:lstStyle/>
          <a:p>
            <a:r>
              <a:rPr lang="en-US" dirty="0" smtClean="0">
                <a:solidFill>
                  <a:schemeClr val="accent1"/>
                </a:solidFill>
              </a:rPr>
              <a:t>Vulnerabilities, Threats </a:t>
            </a:r>
            <a:br>
              <a:rPr lang="en-US" dirty="0" smtClean="0">
                <a:solidFill>
                  <a:schemeClr val="accent1"/>
                </a:solidFill>
              </a:rPr>
            </a:br>
            <a:r>
              <a:rPr lang="en-US" dirty="0" smtClean="0">
                <a:solidFill>
                  <a:schemeClr val="accent1"/>
                </a:solidFill>
              </a:rPr>
              <a:t>and </a:t>
            </a:r>
            <a:r>
              <a:rPr lang="en-US" dirty="0">
                <a:solidFill>
                  <a:schemeClr val="accent1"/>
                </a:solidFill>
              </a:rPr>
              <a:t>Attacks</a:t>
            </a:r>
          </a:p>
        </p:txBody>
      </p:sp>
      <p:sp>
        <p:nvSpPr>
          <p:cNvPr id="215043" name="Rectangle 3"/>
          <p:cNvSpPr>
            <a:spLocks noGrp="1" noChangeArrowheads="1"/>
          </p:cNvSpPr>
          <p:nvPr>
            <p:ph idx="1"/>
          </p:nvPr>
        </p:nvSpPr>
        <p:spPr>
          <a:xfrm>
            <a:off x="457200" y="1676400"/>
            <a:ext cx="8229600" cy="4953000"/>
          </a:xfrm>
        </p:spPr>
        <p:txBody>
          <a:bodyPr>
            <a:normAutofit fontScale="92500" lnSpcReduction="10000"/>
          </a:bodyPr>
          <a:lstStyle/>
          <a:p>
            <a:pPr>
              <a:buClr>
                <a:schemeClr val="accent2"/>
              </a:buClr>
            </a:pPr>
            <a:r>
              <a:rPr lang="en-US" sz="2595" dirty="0" smtClean="0"/>
              <a:t>categories of vulnerabilities</a:t>
            </a:r>
          </a:p>
          <a:p>
            <a:pPr lvl="2"/>
            <a:r>
              <a:rPr lang="en-US" dirty="0" smtClean="0"/>
              <a:t>corrupted </a:t>
            </a:r>
            <a:r>
              <a:rPr lang="en-US" dirty="0"/>
              <a:t>(loss of integrity)</a:t>
            </a:r>
            <a:endParaRPr lang="en-US" dirty="0" smtClean="0"/>
          </a:p>
          <a:p>
            <a:pPr lvl="2"/>
            <a:r>
              <a:rPr lang="en-US" dirty="0" smtClean="0"/>
              <a:t>leaky </a:t>
            </a:r>
            <a:r>
              <a:rPr lang="en-US" dirty="0"/>
              <a:t>(loss of confidentiality)</a:t>
            </a:r>
            <a:endParaRPr lang="en-US" dirty="0" smtClean="0"/>
          </a:p>
          <a:p>
            <a:pPr lvl="2"/>
            <a:r>
              <a:rPr lang="en-US" dirty="0" smtClean="0"/>
              <a:t>unavailable or very slow </a:t>
            </a:r>
            <a:r>
              <a:rPr lang="en-US" dirty="0"/>
              <a:t>(loss of availability</a:t>
            </a:r>
            <a:r>
              <a:rPr lang="en-US" dirty="0" smtClean="0"/>
              <a:t>)</a:t>
            </a:r>
          </a:p>
          <a:p>
            <a:pPr marL="342900" lvl="1" indent="-342900">
              <a:spcBef>
                <a:spcPts val="2000"/>
              </a:spcBef>
            </a:pPr>
            <a:r>
              <a:rPr lang="en-US" sz="2595" dirty="0" smtClean="0"/>
              <a:t>threats</a:t>
            </a:r>
          </a:p>
          <a:p>
            <a:pPr lvl="2"/>
            <a:r>
              <a:rPr lang="en-US" dirty="0" smtClean="0"/>
              <a:t>capable of exploiting vulnerabilities</a:t>
            </a:r>
          </a:p>
          <a:p>
            <a:pPr lvl="2"/>
            <a:r>
              <a:rPr lang="en-US" dirty="0" smtClean="0"/>
              <a:t>represent potential security harm to an asset</a:t>
            </a:r>
          </a:p>
          <a:p>
            <a:pPr>
              <a:buClr>
                <a:schemeClr val="accent2"/>
              </a:buClr>
            </a:pPr>
            <a:r>
              <a:rPr lang="en-US" sz="2595" dirty="0"/>
              <a:t>a</a:t>
            </a:r>
            <a:r>
              <a:rPr lang="en-US" sz="2595" dirty="0" smtClean="0"/>
              <a:t>ttacks (threats </a:t>
            </a:r>
            <a:r>
              <a:rPr lang="en-US" sz="2595" dirty="0"/>
              <a:t>carried </a:t>
            </a:r>
            <a:r>
              <a:rPr lang="en-US" sz="2595" dirty="0" smtClean="0"/>
              <a:t>out)</a:t>
            </a:r>
          </a:p>
          <a:p>
            <a:pPr lvl="2"/>
            <a:r>
              <a:rPr lang="en-US" dirty="0" smtClean="0"/>
              <a:t>passive – does not affect system resources</a:t>
            </a:r>
          </a:p>
          <a:p>
            <a:pPr lvl="2"/>
            <a:r>
              <a:rPr lang="en-US" dirty="0" smtClean="0"/>
              <a:t>active – attempt to alter system resources or affect their operation</a:t>
            </a:r>
          </a:p>
          <a:p>
            <a:pPr lvl="2"/>
            <a:r>
              <a:rPr lang="en-US" dirty="0" smtClean="0"/>
              <a:t>insider – initiated by an entity inside the security parameter</a:t>
            </a:r>
          </a:p>
          <a:p>
            <a:pPr lvl="2"/>
            <a:r>
              <a:rPr lang="en-US" dirty="0" smtClean="0"/>
              <a:t>outsider – initiated from outside the perimeter</a:t>
            </a:r>
            <a:endParaRPr lang="en-US" dirty="0"/>
          </a:p>
        </p:txBody>
      </p:sp>
      <p:pic>
        <p:nvPicPr>
          <p:cNvPr id="5" name="Picture 4"/>
          <p:cNvPicPr>
            <a:picLocks noChangeAspect="1"/>
          </p:cNvPicPr>
          <p:nvPr/>
        </p:nvPicPr>
        <p:blipFill>
          <a:blip r:embed="rId3"/>
          <a:stretch>
            <a:fillRect/>
          </a:stretch>
        </p:blipFill>
        <p:spPr>
          <a:xfrm>
            <a:off x="6407819" y="2362200"/>
            <a:ext cx="2736181" cy="20058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 calcmode="lin" valueType="num">
                                      <p:cBhvr additive="base">
                                        <p:cTn id="7" dur="3000" fill="hold"/>
                                        <p:tgtEl>
                                          <p:spTgt spid="21504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2150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215043">
                                            <p:txEl>
                                              <p:pRg st="1" end="1"/>
                                            </p:txEl>
                                          </p:spTgt>
                                        </p:tgtEl>
                                        <p:attrNameLst>
                                          <p:attrName>style.visibility</p:attrName>
                                        </p:attrNameLst>
                                      </p:cBhvr>
                                      <p:to>
                                        <p:strVal val="visible"/>
                                      </p:to>
                                    </p:set>
                                    <p:anim calcmode="lin" valueType="num">
                                      <p:cBhvr additive="base">
                                        <p:cTn id="11" dur="3000" fill="hold"/>
                                        <p:tgtEl>
                                          <p:spTgt spid="215043">
                                            <p:txEl>
                                              <p:pRg st="1" end="1"/>
                                            </p:txEl>
                                          </p:spTgt>
                                        </p:tgtEl>
                                        <p:attrNameLst>
                                          <p:attrName>ppt_x</p:attrName>
                                        </p:attrNameLst>
                                      </p:cBhvr>
                                      <p:tavLst>
                                        <p:tav tm="0">
                                          <p:val>
                                            <p:strVal val="#ppt_x"/>
                                          </p:val>
                                        </p:tav>
                                        <p:tav tm="100000">
                                          <p:val>
                                            <p:strVal val="#ppt_x"/>
                                          </p:val>
                                        </p:tav>
                                      </p:tavLst>
                                    </p:anim>
                                    <p:anim calcmode="lin" valueType="num">
                                      <p:cBhvr additive="base">
                                        <p:cTn id="12" dur="3000" fill="hold"/>
                                        <p:tgtEl>
                                          <p:spTgt spid="21504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215043">
                                            <p:txEl>
                                              <p:pRg st="2" end="2"/>
                                            </p:txEl>
                                          </p:spTgt>
                                        </p:tgtEl>
                                        <p:attrNameLst>
                                          <p:attrName>style.visibility</p:attrName>
                                        </p:attrNameLst>
                                      </p:cBhvr>
                                      <p:to>
                                        <p:strVal val="visible"/>
                                      </p:to>
                                    </p:set>
                                    <p:anim calcmode="lin" valueType="num">
                                      <p:cBhvr additive="base">
                                        <p:cTn id="15" dur="3000" fill="hold"/>
                                        <p:tgtEl>
                                          <p:spTgt spid="215043">
                                            <p:txEl>
                                              <p:pRg st="2" end="2"/>
                                            </p:txEl>
                                          </p:spTgt>
                                        </p:tgtEl>
                                        <p:attrNameLst>
                                          <p:attrName>ppt_x</p:attrName>
                                        </p:attrNameLst>
                                      </p:cBhvr>
                                      <p:tavLst>
                                        <p:tav tm="0">
                                          <p:val>
                                            <p:strVal val="#ppt_x"/>
                                          </p:val>
                                        </p:tav>
                                        <p:tav tm="100000">
                                          <p:val>
                                            <p:strVal val="#ppt_x"/>
                                          </p:val>
                                        </p:tav>
                                      </p:tavLst>
                                    </p:anim>
                                    <p:anim calcmode="lin" valueType="num">
                                      <p:cBhvr additive="base">
                                        <p:cTn id="16" dur="3000" fill="hold"/>
                                        <p:tgtEl>
                                          <p:spTgt spid="21504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215043">
                                            <p:txEl>
                                              <p:pRg st="3" end="3"/>
                                            </p:txEl>
                                          </p:spTgt>
                                        </p:tgtEl>
                                        <p:attrNameLst>
                                          <p:attrName>style.visibility</p:attrName>
                                        </p:attrNameLst>
                                      </p:cBhvr>
                                      <p:to>
                                        <p:strVal val="visible"/>
                                      </p:to>
                                    </p:set>
                                    <p:anim calcmode="lin" valueType="num">
                                      <p:cBhvr additive="base">
                                        <p:cTn id="19" dur="3000" fill="hold"/>
                                        <p:tgtEl>
                                          <p:spTgt spid="215043">
                                            <p:txEl>
                                              <p:pRg st="3" end="3"/>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21504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215043">
                                            <p:txEl>
                                              <p:pRg st="4" end="4"/>
                                            </p:txEl>
                                          </p:spTgt>
                                        </p:tgtEl>
                                        <p:attrNameLst>
                                          <p:attrName>style.visibility</p:attrName>
                                        </p:attrNameLst>
                                      </p:cBhvr>
                                      <p:to>
                                        <p:strVal val="visible"/>
                                      </p:to>
                                    </p:set>
                                    <p:anim calcmode="lin" valueType="num">
                                      <p:cBhvr additive="base">
                                        <p:cTn id="23" dur="3000" fill="hold"/>
                                        <p:tgtEl>
                                          <p:spTgt spid="215043">
                                            <p:txEl>
                                              <p:pRg st="4" end="4"/>
                                            </p:txEl>
                                          </p:spTgt>
                                        </p:tgtEl>
                                        <p:attrNameLst>
                                          <p:attrName>ppt_x</p:attrName>
                                        </p:attrNameLst>
                                      </p:cBhvr>
                                      <p:tavLst>
                                        <p:tav tm="0">
                                          <p:val>
                                            <p:strVal val="#ppt_x"/>
                                          </p:val>
                                        </p:tav>
                                        <p:tav tm="100000">
                                          <p:val>
                                            <p:strVal val="#ppt_x"/>
                                          </p:val>
                                        </p:tav>
                                      </p:tavLst>
                                    </p:anim>
                                    <p:anim calcmode="lin" valueType="num">
                                      <p:cBhvr additive="base">
                                        <p:cTn id="24" dur="3000" fill="hold"/>
                                        <p:tgtEl>
                                          <p:spTgt spid="21504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accel="50000" decel="50000" fill="hold" grpId="0" nodeType="withEffect">
                                  <p:stCondLst>
                                    <p:cond delay="0"/>
                                  </p:stCondLst>
                                  <p:childTnLst>
                                    <p:set>
                                      <p:cBhvr>
                                        <p:cTn id="26" dur="1" fill="hold">
                                          <p:stCondLst>
                                            <p:cond delay="0"/>
                                          </p:stCondLst>
                                        </p:cTn>
                                        <p:tgtEl>
                                          <p:spTgt spid="215043">
                                            <p:txEl>
                                              <p:pRg st="5" end="5"/>
                                            </p:txEl>
                                          </p:spTgt>
                                        </p:tgtEl>
                                        <p:attrNameLst>
                                          <p:attrName>style.visibility</p:attrName>
                                        </p:attrNameLst>
                                      </p:cBhvr>
                                      <p:to>
                                        <p:strVal val="visible"/>
                                      </p:to>
                                    </p:set>
                                    <p:anim calcmode="lin" valueType="num">
                                      <p:cBhvr additive="base">
                                        <p:cTn id="27" dur="3000" fill="hold"/>
                                        <p:tgtEl>
                                          <p:spTgt spid="215043">
                                            <p:txEl>
                                              <p:pRg st="5" end="5"/>
                                            </p:txEl>
                                          </p:spTgt>
                                        </p:tgtEl>
                                        <p:attrNameLst>
                                          <p:attrName>ppt_x</p:attrName>
                                        </p:attrNameLst>
                                      </p:cBhvr>
                                      <p:tavLst>
                                        <p:tav tm="0">
                                          <p:val>
                                            <p:strVal val="#ppt_x"/>
                                          </p:val>
                                        </p:tav>
                                        <p:tav tm="100000">
                                          <p:val>
                                            <p:strVal val="#ppt_x"/>
                                          </p:val>
                                        </p:tav>
                                      </p:tavLst>
                                    </p:anim>
                                    <p:anim calcmode="lin" valueType="num">
                                      <p:cBhvr additive="base">
                                        <p:cTn id="28" dur="3000" fill="hold"/>
                                        <p:tgtEl>
                                          <p:spTgt spid="21504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accel="50000" decel="50000" fill="hold" grpId="0" nodeType="withEffect">
                                  <p:stCondLst>
                                    <p:cond delay="0"/>
                                  </p:stCondLst>
                                  <p:childTnLst>
                                    <p:set>
                                      <p:cBhvr>
                                        <p:cTn id="30" dur="1" fill="hold">
                                          <p:stCondLst>
                                            <p:cond delay="0"/>
                                          </p:stCondLst>
                                        </p:cTn>
                                        <p:tgtEl>
                                          <p:spTgt spid="215043">
                                            <p:txEl>
                                              <p:pRg st="6" end="6"/>
                                            </p:txEl>
                                          </p:spTgt>
                                        </p:tgtEl>
                                        <p:attrNameLst>
                                          <p:attrName>style.visibility</p:attrName>
                                        </p:attrNameLst>
                                      </p:cBhvr>
                                      <p:to>
                                        <p:strVal val="visible"/>
                                      </p:to>
                                    </p:set>
                                    <p:anim calcmode="lin" valueType="num">
                                      <p:cBhvr additive="base">
                                        <p:cTn id="31" dur="3000" fill="hold"/>
                                        <p:tgtEl>
                                          <p:spTgt spid="215043">
                                            <p:txEl>
                                              <p:pRg st="6" end="6"/>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21504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accel="50000" decel="50000" fill="hold" grpId="0" nodeType="withEffect">
                                  <p:stCondLst>
                                    <p:cond delay="0"/>
                                  </p:stCondLst>
                                  <p:childTnLst>
                                    <p:set>
                                      <p:cBhvr>
                                        <p:cTn id="34" dur="1" fill="hold">
                                          <p:stCondLst>
                                            <p:cond delay="0"/>
                                          </p:stCondLst>
                                        </p:cTn>
                                        <p:tgtEl>
                                          <p:spTgt spid="215043">
                                            <p:txEl>
                                              <p:pRg st="7" end="7"/>
                                            </p:txEl>
                                          </p:spTgt>
                                        </p:tgtEl>
                                        <p:attrNameLst>
                                          <p:attrName>style.visibility</p:attrName>
                                        </p:attrNameLst>
                                      </p:cBhvr>
                                      <p:to>
                                        <p:strVal val="visible"/>
                                      </p:to>
                                    </p:set>
                                    <p:anim calcmode="lin" valueType="num">
                                      <p:cBhvr additive="base">
                                        <p:cTn id="35" dur="3000" fill="hold"/>
                                        <p:tgtEl>
                                          <p:spTgt spid="215043">
                                            <p:txEl>
                                              <p:pRg st="7" end="7"/>
                                            </p:txEl>
                                          </p:spTgt>
                                        </p:tgtEl>
                                        <p:attrNameLst>
                                          <p:attrName>ppt_x</p:attrName>
                                        </p:attrNameLst>
                                      </p:cBhvr>
                                      <p:tavLst>
                                        <p:tav tm="0">
                                          <p:val>
                                            <p:strVal val="#ppt_x"/>
                                          </p:val>
                                        </p:tav>
                                        <p:tav tm="100000">
                                          <p:val>
                                            <p:strVal val="#ppt_x"/>
                                          </p:val>
                                        </p:tav>
                                      </p:tavLst>
                                    </p:anim>
                                    <p:anim calcmode="lin" valueType="num">
                                      <p:cBhvr additive="base">
                                        <p:cTn id="36" dur="3000" fill="hold"/>
                                        <p:tgtEl>
                                          <p:spTgt spid="21504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accel="50000" decel="50000" fill="hold" grpId="0" nodeType="withEffect">
                                  <p:stCondLst>
                                    <p:cond delay="0"/>
                                  </p:stCondLst>
                                  <p:childTnLst>
                                    <p:set>
                                      <p:cBhvr>
                                        <p:cTn id="38" dur="1" fill="hold">
                                          <p:stCondLst>
                                            <p:cond delay="0"/>
                                          </p:stCondLst>
                                        </p:cTn>
                                        <p:tgtEl>
                                          <p:spTgt spid="215043">
                                            <p:txEl>
                                              <p:pRg st="8" end="8"/>
                                            </p:txEl>
                                          </p:spTgt>
                                        </p:tgtEl>
                                        <p:attrNameLst>
                                          <p:attrName>style.visibility</p:attrName>
                                        </p:attrNameLst>
                                      </p:cBhvr>
                                      <p:to>
                                        <p:strVal val="visible"/>
                                      </p:to>
                                    </p:set>
                                    <p:anim calcmode="lin" valueType="num">
                                      <p:cBhvr additive="base">
                                        <p:cTn id="39" dur="3000" fill="hold"/>
                                        <p:tgtEl>
                                          <p:spTgt spid="215043">
                                            <p:txEl>
                                              <p:pRg st="8" end="8"/>
                                            </p:txEl>
                                          </p:spTgt>
                                        </p:tgtEl>
                                        <p:attrNameLst>
                                          <p:attrName>ppt_x</p:attrName>
                                        </p:attrNameLst>
                                      </p:cBhvr>
                                      <p:tavLst>
                                        <p:tav tm="0">
                                          <p:val>
                                            <p:strVal val="#ppt_x"/>
                                          </p:val>
                                        </p:tav>
                                        <p:tav tm="100000">
                                          <p:val>
                                            <p:strVal val="#ppt_x"/>
                                          </p:val>
                                        </p:tav>
                                      </p:tavLst>
                                    </p:anim>
                                    <p:anim calcmode="lin" valueType="num">
                                      <p:cBhvr additive="base">
                                        <p:cTn id="40" dur="3000" fill="hold"/>
                                        <p:tgtEl>
                                          <p:spTgt spid="21504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accel="50000" decel="50000" fill="hold" grpId="0" nodeType="withEffect">
                                  <p:stCondLst>
                                    <p:cond delay="0"/>
                                  </p:stCondLst>
                                  <p:childTnLst>
                                    <p:set>
                                      <p:cBhvr>
                                        <p:cTn id="42" dur="1" fill="hold">
                                          <p:stCondLst>
                                            <p:cond delay="0"/>
                                          </p:stCondLst>
                                        </p:cTn>
                                        <p:tgtEl>
                                          <p:spTgt spid="215043">
                                            <p:txEl>
                                              <p:pRg st="9" end="9"/>
                                            </p:txEl>
                                          </p:spTgt>
                                        </p:tgtEl>
                                        <p:attrNameLst>
                                          <p:attrName>style.visibility</p:attrName>
                                        </p:attrNameLst>
                                      </p:cBhvr>
                                      <p:to>
                                        <p:strVal val="visible"/>
                                      </p:to>
                                    </p:set>
                                    <p:anim calcmode="lin" valueType="num">
                                      <p:cBhvr additive="base">
                                        <p:cTn id="43" dur="3000" fill="hold"/>
                                        <p:tgtEl>
                                          <p:spTgt spid="215043">
                                            <p:txEl>
                                              <p:pRg st="9" end="9"/>
                                            </p:txEl>
                                          </p:spTgt>
                                        </p:tgtEl>
                                        <p:attrNameLst>
                                          <p:attrName>ppt_x</p:attrName>
                                        </p:attrNameLst>
                                      </p:cBhvr>
                                      <p:tavLst>
                                        <p:tav tm="0">
                                          <p:val>
                                            <p:strVal val="#ppt_x"/>
                                          </p:val>
                                        </p:tav>
                                        <p:tav tm="100000">
                                          <p:val>
                                            <p:strVal val="#ppt_x"/>
                                          </p:val>
                                        </p:tav>
                                      </p:tavLst>
                                    </p:anim>
                                    <p:anim calcmode="lin" valueType="num">
                                      <p:cBhvr additive="base">
                                        <p:cTn id="44" dur="3000" fill="hold"/>
                                        <p:tgtEl>
                                          <p:spTgt spid="21504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accel="50000" decel="50000" fill="hold" grpId="0" nodeType="withEffect">
                                  <p:stCondLst>
                                    <p:cond delay="0"/>
                                  </p:stCondLst>
                                  <p:childTnLst>
                                    <p:set>
                                      <p:cBhvr>
                                        <p:cTn id="46" dur="1" fill="hold">
                                          <p:stCondLst>
                                            <p:cond delay="0"/>
                                          </p:stCondLst>
                                        </p:cTn>
                                        <p:tgtEl>
                                          <p:spTgt spid="215043">
                                            <p:txEl>
                                              <p:pRg st="10" end="10"/>
                                            </p:txEl>
                                          </p:spTgt>
                                        </p:tgtEl>
                                        <p:attrNameLst>
                                          <p:attrName>style.visibility</p:attrName>
                                        </p:attrNameLst>
                                      </p:cBhvr>
                                      <p:to>
                                        <p:strVal val="visible"/>
                                      </p:to>
                                    </p:set>
                                    <p:anim calcmode="lin" valueType="num">
                                      <p:cBhvr additive="base">
                                        <p:cTn id="47" dur="3000" fill="hold"/>
                                        <p:tgtEl>
                                          <p:spTgt spid="215043">
                                            <p:txEl>
                                              <p:pRg st="10" end="10"/>
                                            </p:txEl>
                                          </p:spTgt>
                                        </p:tgtEl>
                                        <p:attrNameLst>
                                          <p:attrName>ppt_x</p:attrName>
                                        </p:attrNameLst>
                                      </p:cBhvr>
                                      <p:tavLst>
                                        <p:tav tm="0">
                                          <p:val>
                                            <p:strVal val="#ppt_x"/>
                                          </p:val>
                                        </p:tav>
                                        <p:tav tm="100000">
                                          <p:val>
                                            <p:strVal val="#ppt_x"/>
                                          </p:val>
                                        </p:tav>
                                      </p:tavLst>
                                    </p:anim>
                                    <p:anim calcmode="lin" valueType="num">
                                      <p:cBhvr additive="base">
                                        <p:cTn id="48" dur="3000" fill="hold"/>
                                        <p:tgtEl>
                                          <p:spTgt spid="21504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accel="50000" decel="50000" fill="hold" grpId="0" nodeType="withEffect">
                                  <p:stCondLst>
                                    <p:cond delay="0"/>
                                  </p:stCondLst>
                                  <p:childTnLst>
                                    <p:set>
                                      <p:cBhvr>
                                        <p:cTn id="50" dur="1" fill="hold">
                                          <p:stCondLst>
                                            <p:cond delay="0"/>
                                          </p:stCondLst>
                                        </p:cTn>
                                        <p:tgtEl>
                                          <p:spTgt spid="215043">
                                            <p:txEl>
                                              <p:pRg st="11" end="11"/>
                                            </p:txEl>
                                          </p:spTgt>
                                        </p:tgtEl>
                                        <p:attrNameLst>
                                          <p:attrName>style.visibility</p:attrName>
                                        </p:attrNameLst>
                                      </p:cBhvr>
                                      <p:to>
                                        <p:strVal val="visible"/>
                                      </p:to>
                                    </p:set>
                                    <p:anim calcmode="lin" valueType="num">
                                      <p:cBhvr additive="base">
                                        <p:cTn id="51" dur="3000" fill="hold"/>
                                        <p:tgtEl>
                                          <p:spTgt spid="215043">
                                            <p:txEl>
                                              <p:pRg st="11" end="11"/>
                                            </p:txEl>
                                          </p:spTgt>
                                        </p:tgtEl>
                                        <p:attrNameLst>
                                          <p:attrName>ppt_x</p:attrName>
                                        </p:attrNameLst>
                                      </p:cBhvr>
                                      <p:tavLst>
                                        <p:tav tm="0">
                                          <p:val>
                                            <p:strVal val="#ppt_x"/>
                                          </p:val>
                                        </p:tav>
                                        <p:tav tm="100000">
                                          <p:val>
                                            <p:strVal val="#ppt_x"/>
                                          </p:val>
                                        </p:tav>
                                      </p:tavLst>
                                    </p:anim>
                                    <p:anim calcmode="lin" valueType="num">
                                      <p:cBhvr additive="base">
                                        <p:cTn id="52" dur="3000" fill="hold"/>
                                        <p:tgtEl>
                                          <p:spTgt spid="21504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Focus">
  <a:themeElements>
    <a:clrScheme name="Custom 6">
      <a:dk1>
        <a:sysClr val="windowText" lastClr="000000"/>
      </a:dk1>
      <a:lt1>
        <a:sysClr val="window" lastClr="FFFFFF"/>
      </a:lt1>
      <a:dk2>
        <a:srgbClr val="0064E2"/>
      </a:dk2>
      <a:lt2>
        <a:srgbClr val="B5D2F5"/>
      </a:lt2>
      <a:accent1>
        <a:srgbClr val="FFB91D"/>
      </a:accent1>
      <a:accent2>
        <a:srgbClr val="F97817"/>
      </a:accent2>
      <a:accent3>
        <a:srgbClr val="6DE304"/>
      </a:accent3>
      <a:accent4>
        <a:srgbClr val="FF0000"/>
      </a:accent4>
      <a:accent5>
        <a:srgbClr val="732BEA"/>
      </a:accent5>
      <a:accent6>
        <a:srgbClr val="C913AD"/>
      </a:accent6>
      <a:hlink>
        <a:srgbClr val="FFE400"/>
      </a:hlink>
      <a:folHlink>
        <a:srgbClr val="A3EC62"/>
      </a:folHlink>
    </a:clrScheme>
    <a:fontScheme name="Focus">
      <a:majorFont>
        <a:latin typeface="Corbel"/>
        <a:ea typeface=""/>
        <a:cs typeface=""/>
        <a:font script="Jpan" typeface="ＭＳ ゴシック"/>
      </a:majorFont>
      <a:minorFont>
        <a:latin typeface="Corbel"/>
        <a:ea typeface=""/>
        <a:cs typeface=""/>
        <a:font script="Jpan" typeface="ＭＳ ゴシック"/>
      </a:minorFont>
    </a:fontScheme>
    <a:fmtScheme name="Focus">
      <a:fillStyleLst>
        <a:solidFill>
          <a:schemeClr val="phClr"/>
        </a:solidFill>
        <a:solidFill>
          <a:schemeClr val="phClr"/>
        </a:solidFill>
        <a:solidFill>
          <a:schemeClr val="phClr">
            <a:satMod val="150000"/>
          </a:schemeClr>
        </a:solidFill>
      </a:fillStyleLst>
      <a:lnStyleLst>
        <a:ln w="19050" cap="flat" cmpd="sng" algn="ctr">
          <a:solidFill>
            <a:schemeClr val="phClr">
              <a:shade val="95000"/>
              <a:satMod val="105000"/>
            </a:schemeClr>
          </a:solidFill>
          <a:prstDash val="solid"/>
        </a:ln>
        <a:ln w="38100" cap="flat" cmpd="sng" algn="ctr">
          <a:solidFill>
            <a:schemeClr val="phClr"/>
          </a:solidFill>
          <a:prstDash val="solid"/>
        </a:ln>
        <a:ln w="508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101600" dist="63500" dir="4200000" algn="br" rotWithShape="0">
              <a:srgbClr val="000000">
                <a:alpha val="50000"/>
              </a:srgbClr>
            </a:outerShdw>
          </a:effectLst>
        </a:effectStyle>
        <a:effectStyle>
          <a:effectLst>
            <a:glow rad="101600">
              <a:schemeClr val="lt1">
                <a:alpha val="40000"/>
              </a:schemeClr>
            </a:glow>
          </a:effectLst>
          <a:scene3d>
            <a:camera prst="orthographicFront">
              <a:rot lat="0" lon="0" rev="0"/>
            </a:camera>
            <a:lightRig rig="soft" dir="r">
              <a:rot lat="0" lon="0" rev="5400000"/>
            </a:lightRig>
          </a:scene3d>
          <a:sp3d prstMaterial="softmetal">
            <a:bevelT w="31750" h="63500"/>
          </a:sp3d>
        </a:effectStyle>
      </a:effectStyleLst>
      <a:bgFillStyleLst>
        <a:blipFill rotWithShape="1">
          <a:blip xmlns:r="http://schemas.openxmlformats.org/officeDocument/2006/relationships" r:embed="rId1">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2">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3">
            <a:duotone>
              <a:schemeClr val="phClr">
                <a:tint val="80000"/>
                <a:shade val="10000"/>
                <a:satMod val="250000"/>
              </a:schemeClr>
              <a:schemeClr val="phClr">
                <a:tint val="70000"/>
                <a:alpha val="80000"/>
                <a:sat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19805</TotalTime>
  <Words>8815</Words>
  <Application>Microsoft Office PowerPoint</Application>
  <PresentationFormat>On-screen Show (4:3)</PresentationFormat>
  <Paragraphs>943</Paragraphs>
  <Slides>33</Slides>
  <Notes>33</Notes>
  <HiddenSlides>0</HiddenSlides>
  <MMClips>0</MMClips>
  <ScaleCrop>false</ScaleCrop>
  <HeadingPairs>
    <vt:vector size="10" baseType="variant">
      <vt:variant>
        <vt:lpstr>Fonts Used</vt:lpstr>
      </vt:variant>
      <vt:variant>
        <vt:i4>6</vt:i4>
      </vt:variant>
      <vt:variant>
        <vt:lpstr>Theme</vt:lpstr>
      </vt:variant>
      <vt:variant>
        <vt:i4>1</vt:i4>
      </vt:variant>
      <vt:variant>
        <vt:lpstr>Links</vt:lpstr>
      </vt:variant>
      <vt:variant>
        <vt:i4>3</vt:i4>
      </vt:variant>
      <vt:variant>
        <vt:lpstr>Embedded OLE Servers</vt:lpstr>
      </vt:variant>
      <vt:variant>
        <vt:i4>1</vt:i4>
      </vt:variant>
      <vt:variant>
        <vt:lpstr>Slide Titles</vt:lpstr>
      </vt:variant>
      <vt:variant>
        <vt:i4>33</vt:i4>
      </vt:variant>
    </vt:vector>
  </HeadingPairs>
  <TitlesOfParts>
    <vt:vector size="44" baseType="lpstr">
      <vt:lpstr>ＭＳ Ｐゴシック</vt:lpstr>
      <vt:lpstr>Arial</vt:lpstr>
      <vt:lpstr>Corbel</vt:lpstr>
      <vt:lpstr>Times</vt:lpstr>
      <vt:lpstr>Times New Roman</vt:lpstr>
      <vt:lpstr>Wingdings</vt:lpstr>
      <vt:lpstr>Focus</vt:lpstr>
      <vt:lpstr>Macintosh HD:Users:kevinmclaughlin:Desktop:Stallings Security Book 2nd Edition:T01-Overview-1.doc!OLE_LINK1</vt:lpstr>
      <vt:lpstr>Macintosh HD:Users:kevinmclaughlin:Desktop:Stallings Security Book 2nd Edition:T01-Overview.doc!OLE_LINK4</vt:lpstr>
      <vt:lpstr>Macintosh HD:Users:kevinmclaughlin:Desktop:Stallings Security Book 2nd Edition:T01-Overview.doc!OLE_LINK11</vt:lpstr>
      <vt:lpstr>Document</vt:lpstr>
      <vt:lpstr>PowerPoint Presentation</vt:lpstr>
      <vt:lpstr>Chapter 1</vt:lpstr>
      <vt:lpstr>Computer Security Overview</vt:lpstr>
      <vt:lpstr>The CIA Triad</vt:lpstr>
      <vt:lpstr>Key Security Concepts</vt:lpstr>
      <vt:lpstr>Computer Security Challenges</vt:lpstr>
      <vt:lpstr>Table 1.1     Computer Security Terminology  RFC 2828, Internet Security Glossary, May 2000 </vt:lpstr>
      <vt:lpstr>  Figure 1.2 Security Concepts and Relationships  </vt:lpstr>
      <vt:lpstr>Vulnerabilities, Threats  and Attacks</vt:lpstr>
      <vt:lpstr>Countermeasures</vt:lpstr>
      <vt:lpstr>Table 1.2   Threat  Consequences</vt:lpstr>
      <vt:lpstr>Figure 1.3 Scope of Computer Security </vt:lpstr>
      <vt:lpstr>Table 1.3 Computer and Network Assets  Examples of Threats </vt:lpstr>
      <vt:lpstr>Passive and Active Attacks</vt:lpstr>
      <vt:lpstr>Security  Requirements</vt:lpstr>
      <vt:lpstr>Security Functional Requirements</vt:lpstr>
      <vt:lpstr>Security Architecture For  Open Systems</vt:lpstr>
      <vt:lpstr>PowerPoint Presentation</vt:lpstr>
      <vt:lpstr>Security Services</vt:lpstr>
      <vt:lpstr>PowerPoint Presentation</vt:lpstr>
      <vt:lpstr>PowerPoint Presentation</vt:lpstr>
      <vt:lpstr>PowerPoint Presentation</vt:lpstr>
      <vt:lpstr>PowerPoint Presentation</vt:lpstr>
      <vt:lpstr>PowerPoint Presentation</vt:lpstr>
      <vt:lpstr>PowerPoint Presentation</vt:lpstr>
      <vt:lpstr>Table 1.6 </vt:lpstr>
      <vt:lpstr>Figure 1.4  Security Trends</vt:lpstr>
      <vt:lpstr>     Figure 1.5  Security Technologies  Used</vt:lpstr>
      <vt:lpstr>Computer Security Strategy</vt:lpstr>
      <vt:lpstr>Security Policy</vt:lpstr>
      <vt:lpstr>Security Implementation</vt:lpstr>
      <vt:lpstr>Assurance and Evaluation</vt:lpstr>
      <vt:lpstr>Summary</vt:lpstr>
    </vt:vector>
  </TitlesOfParts>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Dr. Gholam Khaksari</cp:lastModifiedBy>
  <cp:revision>166</cp:revision>
  <dcterms:created xsi:type="dcterms:W3CDTF">2011-10-14T10:21:07Z</dcterms:created>
  <dcterms:modified xsi:type="dcterms:W3CDTF">2016-02-17T12:09:14Z</dcterms:modified>
</cp:coreProperties>
</file>